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8" r:id="rId1"/>
  </p:sldMasterIdLst>
  <p:notesMasterIdLst>
    <p:notesMasterId r:id="rId24"/>
  </p:notesMasterIdLst>
  <p:handoutMasterIdLst>
    <p:handoutMasterId r:id="rId25"/>
  </p:handoutMasterIdLst>
  <p:sldIdLst>
    <p:sldId id="661" r:id="rId2"/>
    <p:sldId id="686" r:id="rId3"/>
    <p:sldId id="699" r:id="rId4"/>
    <p:sldId id="702" r:id="rId5"/>
    <p:sldId id="703" r:id="rId6"/>
    <p:sldId id="700" r:id="rId7"/>
    <p:sldId id="704" r:id="rId8"/>
    <p:sldId id="705" r:id="rId9"/>
    <p:sldId id="706" r:id="rId10"/>
    <p:sldId id="707" r:id="rId11"/>
    <p:sldId id="712" r:id="rId12"/>
    <p:sldId id="709" r:id="rId13"/>
    <p:sldId id="710" r:id="rId14"/>
    <p:sldId id="711" r:id="rId15"/>
    <p:sldId id="708" r:id="rId16"/>
    <p:sldId id="713" r:id="rId17"/>
    <p:sldId id="714" r:id="rId18"/>
    <p:sldId id="715" r:id="rId19"/>
    <p:sldId id="716" r:id="rId20"/>
    <p:sldId id="720" r:id="rId21"/>
    <p:sldId id="718" r:id="rId22"/>
    <p:sldId id="676" r:id="rId23"/>
  </p:sldIdLst>
  <p:sldSz cx="9145588" cy="6859588"/>
  <p:notesSz cx="6797675" cy="9926638"/>
  <p:kinsoku lang="ja-JP" invalStChars="、。，．・：；？！゛゜ヽヾゝゞ々ー’”）〕］｝〉》」』】°‰′″℃￠％ぁぃぅぇぉっゃゅょゎァィゥェォッャュョヮヵヶ!%),.:;?]}｡｣､･ｧｨｩｪｫｬｭｮｯｰﾞﾟ" invalEndChars="‘“（〔［｛〈《「『【￥＄$([\{｢￡"/>
  <p:defaultTextStyle>
    <a:defPPr>
      <a:defRPr lang="en-NZ"/>
    </a:defPPr>
    <a:lvl1pPr algn="l" rtl="0" eaLnBrk="0" fontAlgn="base" hangingPunct="0">
      <a:spcBef>
        <a:spcPct val="0"/>
      </a:spcBef>
      <a:spcAft>
        <a:spcPct val="0"/>
      </a:spcAft>
      <a:defRPr sz="1400" kern="1200">
        <a:solidFill>
          <a:schemeClr val="tx1"/>
        </a:solidFill>
        <a:latin typeface="Arial" charset="0"/>
        <a:ea typeface="+mn-ea"/>
        <a:cs typeface="+mn-cs"/>
      </a:defRPr>
    </a:lvl1pPr>
    <a:lvl2pPr marL="457200" algn="l" rtl="0" eaLnBrk="0" fontAlgn="base" hangingPunct="0">
      <a:spcBef>
        <a:spcPct val="0"/>
      </a:spcBef>
      <a:spcAft>
        <a:spcPct val="0"/>
      </a:spcAft>
      <a:defRPr sz="1400" kern="1200">
        <a:solidFill>
          <a:schemeClr val="tx1"/>
        </a:solidFill>
        <a:latin typeface="Arial" charset="0"/>
        <a:ea typeface="+mn-ea"/>
        <a:cs typeface="+mn-cs"/>
      </a:defRPr>
    </a:lvl2pPr>
    <a:lvl3pPr marL="914400" algn="l" rtl="0" eaLnBrk="0" fontAlgn="base" hangingPunct="0">
      <a:spcBef>
        <a:spcPct val="0"/>
      </a:spcBef>
      <a:spcAft>
        <a:spcPct val="0"/>
      </a:spcAft>
      <a:defRPr sz="1400" kern="1200">
        <a:solidFill>
          <a:schemeClr val="tx1"/>
        </a:solidFill>
        <a:latin typeface="Arial" charset="0"/>
        <a:ea typeface="+mn-ea"/>
        <a:cs typeface="+mn-cs"/>
      </a:defRPr>
    </a:lvl3pPr>
    <a:lvl4pPr marL="1371600" algn="l" rtl="0" eaLnBrk="0" fontAlgn="base" hangingPunct="0">
      <a:spcBef>
        <a:spcPct val="0"/>
      </a:spcBef>
      <a:spcAft>
        <a:spcPct val="0"/>
      </a:spcAft>
      <a:defRPr sz="1400" kern="1200">
        <a:solidFill>
          <a:schemeClr val="tx1"/>
        </a:solidFill>
        <a:latin typeface="Arial" charset="0"/>
        <a:ea typeface="+mn-ea"/>
        <a:cs typeface="+mn-cs"/>
      </a:defRPr>
    </a:lvl4pPr>
    <a:lvl5pPr marL="1828800" algn="l"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FBEAB3"/>
    <a:srgbClr val="098687"/>
    <a:srgbClr val="568A9E"/>
    <a:srgbClr val="A7AAAB"/>
    <a:srgbClr val="09869B"/>
    <a:srgbClr val="D9541E"/>
    <a:srgbClr val="A2CF9D"/>
    <a:srgbClr val="717375"/>
    <a:srgbClr val="791D7E"/>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322" autoAdjust="0"/>
    <p:restoredTop sz="94724" autoAdjust="0"/>
  </p:normalViewPr>
  <p:slideViewPr>
    <p:cSldViewPr snapToGrid="0" snapToObjects="1">
      <p:cViewPr varScale="1">
        <p:scale>
          <a:sx n="89" d="100"/>
          <a:sy n="89" d="100"/>
        </p:scale>
        <p:origin x="-1230" y="-102"/>
      </p:cViewPr>
      <p:guideLst>
        <p:guide orient="horz" pos="841"/>
        <p:guide orient="horz" pos="1124"/>
        <p:guide orient="horz" pos="3562"/>
        <p:guide pos="294"/>
        <p:guide pos="530"/>
        <p:guide pos="5479"/>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132746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8050" y="4714875"/>
            <a:ext cx="4981575" cy="4465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257" tIns="45319" rIns="92257" bIns="45319"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21859" name="Rectangle 3"/>
          <p:cNvSpPr>
            <a:spLocks noGrp="1" noRot="1" noChangeAspect="1" noChangeArrowheads="1" noTextEdit="1"/>
          </p:cNvSpPr>
          <p:nvPr>
            <p:ph type="sldImg" idx="2"/>
          </p:nvPr>
        </p:nvSpPr>
        <p:spPr bwMode="auto">
          <a:xfrm>
            <a:off x="588963" y="496888"/>
            <a:ext cx="5622925" cy="421798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Tree>
    <p:extLst>
      <p:ext uri="{BB962C8B-B14F-4D97-AF65-F5344CB8AC3E}">
        <p14:creationId xmlns:p14="http://schemas.microsoft.com/office/powerpoint/2010/main" xmlns="" val="18344029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a:noFill/>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171" y="1077"/>
            <a:ext cx="9143245" cy="6857434"/>
          </a:xfrm>
          <a:prstGeom prst="rect">
            <a:avLst/>
          </a:prstGeom>
        </p:spPr>
      </p:pic>
      <p:sp>
        <p:nvSpPr>
          <p:cNvPr id="28708" name="Rectangle 36"/>
          <p:cNvSpPr>
            <a:spLocks noGrp="1" noChangeArrowheads="1"/>
          </p:cNvSpPr>
          <p:nvPr>
            <p:ph type="ctrTitle"/>
          </p:nvPr>
        </p:nvSpPr>
        <p:spPr>
          <a:xfrm>
            <a:off x="2794318" y="2703672"/>
            <a:ext cx="4951412" cy="427038"/>
          </a:xfrm>
        </p:spPr>
        <p:txBody>
          <a:bodyPr>
            <a:spAutoFit/>
          </a:bodyPr>
          <a:lstStyle>
            <a:lvl1pPr algn="r">
              <a:defRPr sz="2800">
                <a:latin typeface="Microsoft Sans Serif" pitchFamily="34" charset="0"/>
                <a:cs typeface="Microsoft Sans Serif" pitchFamily="34" charset="0"/>
              </a:defRPr>
            </a:lvl1pPr>
          </a:lstStyle>
          <a:p>
            <a:pPr lvl="0"/>
            <a:r>
              <a:rPr lang="en-US" altLang="en-US" noProof="0" smtClean="0"/>
              <a:t>Click to edit Master title style</a:t>
            </a:r>
            <a:endParaRPr lang="en-GB" altLang="en-US" noProof="0" dirty="0" smtClean="0"/>
          </a:p>
        </p:txBody>
      </p:sp>
      <p:sp>
        <p:nvSpPr>
          <p:cNvPr id="28709" name="Rectangle 37"/>
          <p:cNvSpPr>
            <a:spLocks noGrp="1" noChangeArrowheads="1"/>
          </p:cNvSpPr>
          <p:nvPr>
            <p:ph type="subTitle" idx="1"/>
          </p:nvPr>
        </p:nvSpPr>
        <p:spPr bwMode="gray">
          <a:xfrm>
            <a:off x="2794318" y="3741580"/>
            <a:ext cx="4951412" cy="392112"/>
          </a:xfrm>
          <a:extLst>
            <a:ext uri="{91240B29-F687-4F45-9708-019B960494DF}">
              <a14:hiddenLine xmlns:a14="http://schemas.microsoft.com/office/drawing/2010/main" xmlns="" w="12700">
                <a:solidFill>
                  <a:schemeClr val="tx1"/>
                </a:solidFill>
                <a:miter lim="800000"/>
                <a:headEnd/>
                <a:tailEnd/>
              </a14:hiddenLine>
            </a:ext>
          </a:extLst>
        </p:spPr>
        <p:txBody>
          <a:bodyPr anchor="b"/>
          <a:lstStyle>
            <a:lvl1pPr marL="0" indent="0" algn="r">
              <a:buFontTx/>
              <a:buNone/>
              <a:defRPr sz="1600">
                <a:latin typeface="Microsoft Sans Serif" pitchFamily="34" charset="0"/>
                <a:cs typeface="Microsoft Sans Serif" pitchFamily="34" charset="0"/>
              </a:defRPr>
            </a:lvl1pPr>
          </a:lstStyle>
          <a:p>
            <a:pPr lvl="0"/>
            <a:r>
              <a:rPr lang="en-US" altLang="en-US" noProof="0" smtClean="0"/>
              <a:t>Click to edit Master subtitle style</a:t>
            </a:r>
            <a:endParaRPr lang="en-GB" altLang="en-US" noProof="0" dirty="0" smtClean="0"/>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702211" y="500754"/>
            <a:ext cx="4345906" cy="806836"/>
          </a:xfrm>
          <a:prstGeom prst="rect">
            <a:avLst/>
          </a:prstGeom>
        </p:spPr>
      </p:pic>
    </p:spTree>
    <p:extLst>
      <p:ext uri="{BB962C8B-B14F-4D97-AF65-F5344CB8AC3E}">
        <p14:creationId xmlns:p14="http://schemas.microsoft.com/office/powerpoint/2010/main" xmlns="" val="1022076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0"/>
          <p:cNvSpPr>
            <a:spLocks noGrp="1" noChangeArrowheads="1"/>
          </p:cNvSpPr>
          <p:nvPr>
            <p:ph type="sldNum" sz="quarter" idx="10"/>
          </p:nvPr>
        </p:nvSpPr>
        <p:spPr>
          <a:ln/>
        </p:spPr>
        <p:txBody>
          <a:bodyPr/>
          <a:lstStyle>
            <a:lvl1pPr>
              <a:defRPr/>
            </a:lvl1pPr>
          </a:lstStyle>
          <a:p>
            <a:pPr>
              <a:defRPr/>
            </a:pPr>
            <a:fld id="{53739EE8-F361-4E0C-A526-5B91BAF70403}" type="slidenum">
              <a:rPr lang="en-GB" altLang="en-US"/>
              <a:pPr>
                <a:defRPr/>
              </a:pPr>
              <a:t>‹#›</a:t>
            </a:fld>
            <a:endParaRPr lang="en-GB" altLang="en-US"/>
          </a:p>
        </p:txBody>
      </p:sp>
    </p:spTree>
    <p:extLst>
      <p:ext uri="{BB962C8B-B14F-4D97-AF65-F5344CB8AC3E}">
        <p14:creationId xmlns:p14="http://schemas.microsoft.com/office/powerpoint/2010/main" xmlns="" val="20683776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5613"/>
            <a:ext cx="2057400" cy="51784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5613" y="455613"/>
            <a:ext cx="6021387" cy="517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0"/>
          <p:cNvSpPr>
            <a:spLocks noGrp="1" noChangeArrowheads="1"/>
          </p:cNvSpPr>
          <p:nvPr>
            <p:ph type="sldNum" sz="quarter" idx="10"/>
          </p:nvPr>
        </p:nvSpPr>
        <p:spPr>
          <a:ln/>
        </p:spPr>
        <p:txBody>
          <a:bodyPr/>
          <a:lstStyle>
            <a:lvl1pPr>
              <a:defRPr/>
            </a:lvl1pPr>
          </a:lstStyle>
          <a:p>
            <a:pPr>
              <a:defRPr/>
            </a:pPr>
            <a:fld id="{536BFD31-10AF-495D-B0F5-79624D59B855}" type="slidenum">
              <a:rPr lang="en-GB" altLang="en-US"/>
              <a:pPr>
                <a:defRPr/>
              </a:pPr>
              <a:t>‹#›</a:t>
            </a:fld>
            <a:endParaRPr lang="en-GB" altLang="en-US"/>
          </a:p>
        </p:txBody>
      </p:sp>
    </p:spTree>
    <p:extLst>
      <p:ext uri="{BB962C8B-B14F-4D97-AF65-F5344CB8AC3E}">
        <p14:creationId xmlns:p14="http://schemas.microsoft.com/office/powerpoint/2010/main" xmlns="" val="38701218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31187" cy="403225"/>
          </a:xfrm>
        </p:spPr>
        <p:txBody>
          <a:bodyPr/>
          <a:lstStyle/>
          <a:p>
            <a:r>
              <a:rPr lang="en-US" smtClean="0"/>
              <a:t>Click to edit Master title style</a:t>
            </a:r>
            <a:endParaRPr lang="en-NZ"/>
          </a:p>
        </p:txBody>
      </p:sp>
      <p:sp>
        <p:nvSpPr>
          <p:cNvPr id="3" name="Chart Placeholder 2"/>
          <p:cNvSpPr>
            <a:spLocks noGrp="1"/>
          </p:cNvSpPr>
          <p:nvPr>
            <p:ph type="chart" idx="1"/>
          </p:nvPr>
        </p:nvSpPr>
        <p:spPr>
          <a:xfrm>
            <a:off x="455613" y="1598613"/>
            <a:ext cx="8231187" cy="4035425"/>
          </a:xfrm>
        </p:spPr>
        <p:txBody>
          <a:bodyPr/>
          <a:lstStyle/>
          <a:p>
            <a:pPr lvl="0"/>
            <a:r>
              <a:rPr lang="en-US" noProof="0" smtClean="0"/>
              <a:t>Click icon to add chart</a:t>
            </a:r>
            <a:endParaRPr lang="en-NZ" noProof="0" smtClean="0"/>
          </a:p>
        </p:txBody>
      </p:sp>
      <p:sp>
        <p:nvSpPr>
          <p:cNvPr id="4" name="Rectangle 60"/>
          <p:cNvSpPr>
            <a:spLocks noGrp="1" noChangeArrowheads="1"/>
          </p:cNvSpPr>
          <p:nvPr>
            <p:ph type="sldNum" sz="quarter" idx="10"/>
          </p:nvPr>
        </p:nvSpPr>
        <p:spPr>
          <a:ln/>
        </p:spPr>
        <p:txBody>
          <a:bodyPr/>
          <a:lstStyle>
            <a:lvl1pPr>
              <a:defRPr/>
            </a:lvl1pPr>
          </a:lstStyle>
          <a:p>
            <a:pPr>
              <a:defRPr/>
            </a:pPr>
            <a:fld id="{EF3AC7A6-D0BB-4B18-B7F5-E657F0C09205}" type="slidenum">
              <a:rPr lang="en-GB" altLang="en-US"/>
              <a:pPr>
                <a:defRPr/>
              </a:pPr>
              <a:t>‹#›</a:t>
            </a:fld>
            <a:endParaRPr lang="en-GB" altLang="en-US"/>
          </a:p>
        </p:txBody>
      </p:sp>
    </p:spTree>
    <p:extLst>
      <p:ext uri="{BB962C8B-B14F-4D97-AF65-F5344CB8AC3E}">
        <p14:creationId xmlns:p14="http://schemas.microsoft.com/office/powerpoint/2010/main" xmlns="" val="24315861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31187" cy="403225"/>
          </a:xfrm>
        </p:spPr>
        <p:txBody>
          <a:bodyPr/>
          <a:lstStyle/>
          <a:p>
            <a:r>
              <a:rPr lang="en-US" smtClean="0"/>
              <a:t>Click to edit Master title style</a:t>
            </a:r>
            <a:endParaRPr lang="en-NZ"/>
          </a:p>
        </p:txBody>
      </p:sp>
      <p:sp>
        <p:nvSpPr>
          <p:cNvPr id="3" name="Table Placeholder 2"/>
          <p:cNvSpPr>
            <a:spLocks noGrp="1"/>
          </p:cNvSpPr>
          <p:nvPr>
            <p:ph type="tbl" idx="1"/>
          </p:nvPr>
        </p:nvSpPr>
        <p:spPr>
          <a:xfrm>
            <a:off x="455613" y="1598613"/>
            <a:ext cx="8231187" cy="4035425"/>
          </a:xfrm>
        </p:spPr>
        <p:txBody>
          <a:bodyPr/>
          <a:lstStyle/>
          <a:p>
            <a:pPr lvl="0"/>
            <a:r>
              <a:rPr lang="en-US" noProof="0" smtClean="0"/>
              <a:t>Click icon to add table</a:t>
            </a:r>
            <a:endParaRPr lang="en-NZ" noProof="0" dirty="0" smtClean="0"/>
          </a:p>
        </p:txBody>
      </p:sp>
      <p:sp>
        <p:nvSpPr>
          <p:cNvPr id="4" name="Rectangle 60"/>
          <p:cNvSpPr>
            <a:spLocks noGrp="1" noChangeArrowheads="1"/>
          </p:cNvSpPr>
          <p:nvPr>
            <p:ph type="sldNum" sz="quarter" idx="10"/>
          </p:nvPr>
        </p:nvSpPr>
        <p:spPr>
          <a:ln/>
        </p:spPr>
        <p:txBody>
          <a:bodyPr/>
          <a:lstStyle>
            <a:lvl1pPr>
              <a:defRPr/>
            </a:lvl1pPr>
          </a:lstStyle>
          <a:p>
            <a:pPr>
              <a:defRPr/>
            </a:pPr>
            <a:fld id="{42A4CD40-7051-4C65-9B8E-5C7220DDD2E5}" type="slidenum">
              <a:rPr lang="en-GB" altLang="en-US"/>
              <a:pPr>
                <a:defRPr/>
              </a:pPr>
              <a:t>‹#›</a:t>
            </a:fld>
            <a:endParaRPr lang="en-GB" altLang="en-US" dirty="0"/>
          </a:p>
        </p:txBody>
      </p:sp>
    </p:spTree>
    <p:extLst>
      <p:ext uri="{BB962C8B-B14F-4D97-AF65-F5344CB8AC3E}">
        <p14:creationId xmlns:p14="http://schemas.microsoft.com/office/powerpoint/2010/main" xmlns="" val="26737904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905983" y="10160"/>
            <a:ext cx="5030493" cy="6849428"/>
          </a:xfrm>
          <a:prstGeom prst="rect">
            <a:avLst/>
          </a:prstGeom>
        </p:spPr>
      </p:pic>
      <p:sp>
        <p:nvSpPr>
          <p:cNvPr id="2" name="Title 1"/>
          <p:cNvSpPr>
            <a:spLocks noGrp="1"/>
          </p:cNvSpPr>
          <p:nvPr>
            <p:ph type="title"/>
          </p:nvPr>
        </p:nvSpPr>
        <p:spPr/>
        <p:txBody>
          <a:bodyPr/>
          <a:lstStyle>
            <a:lvl1pPr>
              <a:defRPr>
                <a:latin typeface="Microsoft Sans Serif" pitchFamily="34" charset="0"/>
                <a:cs typeface="Microsoft Sans Serif" pitchFamily="34" charset="0"/>
              </a:defRPr>
            </a:lvl1pPr>
          </a:lstStyle>
          <a:p>
            <a:r>
              <a:rPr lang="en-US" smtClean="0"/>
              <a:t>Click to edit Master title style</a:t>
            </a:r>
            <a:endParaRPr lang="en-NZ" dirty="0"/>
          </a:p>
        </p:txBody>
      </p:sp>
      <p:sp>
        <p:nvSpPr>
          <p:cNvPr id="3" name="Content Placeholder 2"/>
          <p:cNvSpPr>
            <a:spLocks noGrp="1"/>
          </p:cNvSpPr>
          <p:nvPr>
            <p:ph idx="1"/>
          </p:nvPr>
        </p:nvSpPr>
        <p:spPr/>
        <p:txBody>
          <a:bodyPr/>
          <a:lstStyle>
            <a:lvl1pPr>
              <a:defRPr>
                <a:latin typeface="Microsoft Sans Serif" pitchFamily="34" charset="0"/>
                <a:cs typeface="Microsoft Sans Serif" pitchFamily="34" charset="0"/>
              </a:defRPr>
            </a:lvl1pPr>
            <a:lvl2pPr>
              <a:defRPr>
                <a:latin typeface="Microsoft Sans Serif" pitchFamily="34" charset="0"/>
                <a:cs typeface="Microsoft Sans Serif" pitchFamily="34" charset="0"/>
              </a:defRPr>
            </a:lvl2pPr>
            <a:lvl3pPr>
              <a:defRPr>
                <a:latin typeface="Microsoft Sans Serif" pitchFamily="34" charset="0"/>
                <a:cs typeface="Microsoft Sans Serif" pitchFamily="34" charset="0"/>
              </a:defRPr>
            </a:lvl3pPr>
            <a:lvl4pPr>
              <a:defRPr>
                <a:latin typeface="Microsoft Sans Serif" pitchFamily="34" charset="0"/>
                <a:cs typeface="Microsoft Sans Serif" pitchFamily="34" charset="0"/>
              </a:defRPr>
            </a:lvl4pPr>
            <a:lvl5pPr>
              <a:defRPr>
                <a:latin typeface="Microsoft Sans Serif" pitchFamily="34" charset="0"/>
                <a:cs typeface="Microsoft Sans Serif"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60"/>
          <p:cNvSpPr>
            <a:spLocks noGrp="1" noChangeArrowheads="1"/>
          </p:cNvSpPr>
          <p:nvPr>
            <p:ph type="sldNum" sz="quarter" idx="10"/>
          </p:nvPr>
        </p:nvSpPr>
        <p:spPr>
          <a:ln/>
        </p:spPr>
        <p:txBody>
          <a:bodyPr/>
          <a:lstStyle>
            <a:lvl1pPr>
              <a:defRPr/>
            </a:lvl1pPr>
          </a:lstStyle>
          <a:p>
            <a:pPr>
              <a:defRPr/>
            </a:pPr>
            <a:fld id="{FFFF50CF-390E-4ADD-9B33-CF80CCEC5D54}" type="slidenum">
              <a:rPr lang="en-GB" altLang="en-US"/>
              <a:pPr>
                <a:defRPr/>
              </a:pPr>
              <a:t>‹#›</a:t>
            </a:fld>
            <a:endParaRPr lang="en-GB" alt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6433956" y="6215958"/>
            <a:ext cx="2226945" cy="413442"/>
          </a:xfrm>
          <a:prstGeom prst="rect">
            <a:avLst/>
          </a:prstGeom>
        </p:spPr>
      </p:pic>
    </p:spTree>
    <p:extLst>
      <p:ext uri="{BB962C8B-B14F-4D97-AF65-F5344CB8AC3E}">
        <p14:creationId xmlns:p14="http://schemas.microsoft.com/office/powerpoint/2010/main" xmlns="" val="3078137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8488"/>
            <a:ext cx="7773987" cy="1362075"/>
          </a:xfrm>
        </p:spPr>
        <p:txBody>
          <a:bodyPr/>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3987" cy="1501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sldNum" sz="quarter" idx="10"/>
          </p:nvPr>
        </p:nvSpPr>
        <p:spPr>
          <a:ln/>
        </p:spPr>
        <p:txBody>
          <a:bodyPr/>
          <a:lstStyle>
            <a:lvl1pPr>
              <a:defRPr/>
            </a:lvl1pPr>
          </a:lstStyle>
          <a:p>
            <a:pPr>
              <a:defRPr/>
            </a:pPr>
            <a:fld id="{370F1813-A7E1-4CF8-AE96-6E73C68278A7}" type="slidenum">
              <a:rPr lang="en-GB" altLang="en-US"/>
              <a:pPr>
                <a:defRPr/>
              </a:pPr>
              <a:t>‹#›</a:t>
            </a:fld>
            <a:endParaRPr lang="en-GB" alt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spTree>
    <p:extLst>
      <p:ext uri="{BB962C8B-B14F-4D97-AF65-F5344CB8AC3E}">
        <p14:creationId xmlns:p14="http://schemas.microsoft.com/office/powerpoint/2010/main" xmlns="" val="31944781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5613" y="1598613"/>
            <a:ext cx="4038600" cy="403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6613" y="1598613"/>
            <a:ext cx="4040187" cy="4035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60"/>
          <p:cNvSpPr>
            <a:spLocks noGrp="1" noChangeArrowheads="1"/>
          </p:cNvSpPr>
          <p:nvPr>
            <p:ph type="sldNum" sz="quarter" idx="10"/>
          </p:nvPr>
        </p:nvSpPr>
        <p:spPr>
          <a:ln/>
        </p:spPr>
        <p:txBody>
          <a:bodyPr/>
          <a:lstStyle>
            <a:lvl1pPr>
              <a:defRPr/>
            </a:lvl1pPr>
          </a:lstStyle>
          <a:p>
            <a:pPr>
              <a:defRPr/>
            </a:pPr>
            <a:fld id="{C9D0D53B-3C11-4DF7-90BF-307984555E91}" type="slidenum">
              <a:rPr lang="en-GB" altLang="en-US"/>
              <a:pPr>
                <a:defRPr/>
              </a:pPr>
              <a:t>‹#›</a:t>
            </a:fld>
            <a:endParaRPr lang="en-GB" alt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spTree>
    <p:extLst>
      <p:ext uri="{BB962C8B-B14F-4D97-AF65-F5344CB8AC3E}">
        <p14:creationId xmlns:p14="http://schemas.microsoft.com/office/powerpoint/2010/main" xmlns="" val="32658007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31188"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661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613" y="2174875"/>
            <a:ext cx="4041775" cy="3952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60"/>
          <p:cNvSpPr>
            <a:spLocks noGrp="1" noChangeArrowheads="1"/>
          </p:cNvSpPr>
          <p:nvPr>
            <p:ph type="sldNum" sz="quarter" idx="10"/>
          </p:nvPr>
        </p:nvSpPr>
        <p:spPr>
          <a:ln/>
        </p:spPr>
        <p:txBody>
          <a:bodyPr/>
          <a:lstStyle>
            <a:lvl1pPr>
              <a:defRPr/>
            </a:lvl1pPr>
          </a:lstStyle>
          <a:p>
            <a:pPr>
              <a:defRPr/>
            </a:pPr>
            <a:fld id="{9BF43F45-BD3C-4F37-A86B-457F82B8E45C}" type="slidenum">
              <a:rPr lang="en-GB" altLang="en-US"/>
              <a:pPr>
                <a:defRPr/>
              </a:pPr>
              <a:t>‹#›</a:t>
            </a:fld>
            <a:endParaRPr lang="en-GB" alt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spTree>
    <p:extLst>
      <p:ext uri="{BB962C8B-B14F-4D97-AF65-F5344CB8AC3E}">
        <p14:creationId xmlns:p14="http://schemas.microsoft.com/office/powerpoint/2010/main" xmlns="" val="8349981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60"/>
          <p:cNvSpPr>
            <a:spLocks noGrp="1" noChangeArrowheads="1"/>
          </p:cNvSpPr>
          <p:nvPr>
            <p:ph type="sldNum" sz="quarter" idx="10"/>
          </p:nvPr>
        </p:nvSpPr>
        <p:spPr>
          <a:ln/>
        </p:spPr>
        <p:txBody>
          <a:bodyPr/>
          <a:lstStyle>
            <a:lvl1pPr>
              <a:defRPr/>
            </a:lvl1pPr>
          </a:lstStyle>
          <a:p>
            <a:pPr>
              <a:defRPr/>
            </a:pPr>
            <a:fld id="{9E0A0801-5366-41ED-958C-88BE157ACC33}" type="slidenum">
              <a:rPr lang="en-GB" altLang="en-US"/>
              <a:pPr>
                <a:defRPr/>
              </a:pPr>
              <a:t>‹#›</a:t>
            </a:fld>
            <a:endParaRPr lang="en-GB" alt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spTree>
    <p:extLst>
      <p:ext uri="{BB962C8B-B14F-4D97-AF65-F5344CB8AC3E}">
        <p14:creationId xmlns:p14="http://schemas.microsoft.com/office/powerpoint/2010/main" xmlns="" val="4130568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sldNum" sz="quarter" idx="10"/>
          </p:nvPr>
        </p:nvSpPr>
        <p:spPr>
          <a:ln/>
        </p:spPr>
        <p:txBody>
          <a:bodyPr/>
          <a:lstStyle>
            <a:lvl1pPr>
              <a:defRPr/>
            </a:lvl1pPr>
          </a:lstStyle>
          <a:p>
            <a:pPr>
              <a:defRPr/>
            </a:pPr>
            <a:fld id="{ED5E61F5-8389-4721-956A-2CE6960E7D7C}" type="slidenum">
              <a:rPr lang="en-GB" altLang="en-US"/>
              <a:pPr>
                <a:defRPr/>
              </a:pPr>
              <a:t>‹#›</a:t>
            </a:fld>
            <a:endParaRPr lang="en-GB" alt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6433956" y="6215958"/>
            <a:ext cx="2226945" cy="413442"/>
          </a:xfrm>
          <a:prstGeom prst="rect">
            <a:avLst/>
          </a:prstGeom>
        </p:spPr>
      </p:pic>
    </p:spTree>
    <p:extLst>
      <p:ext uri="{BB962C8B-B14F-4D97-AF65-F5344CB8AC3E}">
        <p14:creationId xmlns:p14="http://schemas.microsoft.com/office/powerpoint/2010/main" xmlns="" val="252954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3338" cy="58547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2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D3236BFA-4853-4253-A6CA-ED145AA1A3D8}" type="slidenum">
              <a:rPr lang="en-GB" altLang="en-US"/>
              <a:pPr>
                <a:defRPr/>
              </a:pPr>
              <a:t>‹#›</a:t>
            </a:fld>
            <a:endParaRPr lang="en-GB" altLang="en-US"/>
          </a:p>
        </p:txBody>
      </p:sp>
    </p:spTree>
    <p:extLst>
      <p:ext uri="{BB962C8B-B14F-4D97-AF65-F5344CB8AC3E}">
        <p14:creationId xmlns:p14="http://schemas.microsoft.com/office/powerpoint/2010/main" xmlns="" val="36105486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2188"/>
            <a:ext cx="5487987" cy="566737"/>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7987" cy="4116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smtClean="0"/>
          </a:p>
        </p:txBody>
      </p:sp>
      <p:sp>
        <p:nvSpPr>
          <p:cNvPr id="4" name="Text Placeholder 3"/>
          <p:cNvSpPr>
            <a:spLocks noGrp="1"/>
          </p:cNvSpPr>
          <p:nvPr>
            <p:ph type="body" sz="half" idx="2"/>
          </p:nvPr>
        </p:nvSpPr>
        <p:spPr>
          <a:xfrm>
            <a:off x="1792288" y="5368925"/>
            <a:ext cx="5487987"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sldNum" sz="quarter" idx="10"/>
          </p:nvPr>
        </p:nvSpPr>
        <p:spPr>
          <a:ln/>
        </p:spPr>
        <p:txBody>
          <a:bodyPr/>
          <a:lstStyle>
            <a:lvl1pPr>
              <a:defRPr/>
            </a:lvl1pPr>
          </a:lstStyle>
          <a:p>
            <a:pPr>
              <a:defRPr/>
            </a:pPr>
            <a:fld id="{BB43FF6C-91D9-40D1-8418-6C69B2136B00}" type="slidenum">
              <a:rPr lang="en-GB" altLang="en-US"/>
              <a:pPr>
                <a:defRPr/>
              </a:pPr>
              <a:t>‹#›</a:t>
            </a:fld>
            <a:endParaRPr lang="en-GB" altLang="en-US"/>
          </a:p>
        </p:txBody>
      </p:sp>
    </p:spTree>
    <p:extLst>
      <p:ext uri="{BB962C8B-B14F-4D97-AF65-F5344CB8AC3E}">
        <p14:creationId xmlns:p14="http://schemas.microsoft.com/office/powerpoint/2010/main" xmlns="" val="5640264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15" cstate="print">
            <a:extLst>
              <a:ext uri="{28A0092B-C50C-407E-A947-70E740481C1C}">
                <a14:useLocalDpi xmlns:a14="http://schemas.microsoft.com/office/drawing/2010/main" xmlns="" val="0"/>
              </a:ext>
            </a:extLst>
          </a:blip>
          <a:stretch>
            <a:fillRect/>
          </a:stretch>
        </p:blipFill>
        <p:spPr>
          <a:xfrm>
            <a:off x="1905983" y="10160"/>
            <a:ext cx="5030493" cy="6849428"/>
          </a:xfrm>
          <a:prstGeom prst="rect">
            <a:avLst/>
          </a:prstGeom>
        </p:spPr>
      </p:pic>
      <p:sp>
        <p:nvSpPr>
          <p:cNvPr id="1026" name="Rectangle 9"/>
          <p:cNvSpPr>
            <a:spLocks noGrp="1" noChangeArrowheads="1"/>
          </p:cNvSpPr>
          <p:nvPr>
            <p:ph type="title"/>
          </p:nvPr>
        </p:nvSpPr>
        <p:spPr bwMode="gray">
          <a:xfrm>
            <a:off x="455613" y="455613"/>
            <a:ext cx="8231187" cy="403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5"/>
          <p:cNvSpPr>
            <a:spLocks noGrp="1" noChangeArrowheads="1"/>
          </p:cNvSpPr>
          <p:nvPr>
            <p:ph type="body" idx="1"/>
          </p:nvPr>
        </p:nvSpPr>
        <p:spPr bwMode="auto">
          <a:xfrm>
            <a:off x="455613" y="1598613"/>
            <a:ext cx="8231187" cy="4035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1028" name="Rectangle 59"/>
          <p:cNvSpPr>
            <a:spLocks noChangeArrowheads="1"/>
          </p:cNvSpPr>
          <p:nvPr/>
        </p:nvSpPr>
        <p:spPr bwMode="auto">
          <a:xfrm>
            <a:off x="682625" y="6507163"/>
            <a:ext cx="5381625" cy="122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defTabSz="831850"/>
            <a:r>
              <a:rPr lang="en-GB" altLang="en-US" sz="800"/>
              <a:t>Private and Confidential</a:t>
            </a:r>
          </a:p>
        </p:txBody>
      </p:sp>
      <p:sp>
        <p:nvSpPr>
          <p:cNvPr id="1084" name="Rectangle 60"/>
          <p:cNvSpPr>
            <a:spLocks noGrp="1" noChangeArrowheads="1"/>
          </p:cNvSpPr>
          <p:nvPr>
            <p:ph type="sldNum" sz="quarter" idx="4"/>
          </p:nvPr>
        </p:nvSpPr>
        <p:spPr bwMode="gray">
          <a:xfrm>
            <a:off x="457200" y="6408738"/>
            <a:ext cx="280988" cy="220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790575">
              <a:defRPr sz="800" smtClean="0"/>
            </a:lvl1pPr>
          </a:lstStyle>
          <a:p>
            <a:pPr>
              <a:defRPr/>
            </a:pPr>
            <a:fld id="{014AB1C8-4866-4A96-94E6-609B6C3BB278}" type="slidenum">
              <a:rPr lang="en-GB" altLang="en-US"/>
              <a:pPr>
                <a:defRPr/>
              </a:pPr>
              <a:t>‹#›</a:t>
            </a:fld>
            <a:endParaRPr lang="en-GB" altLang="en-US"/>
          </a:p>
        </p:txBody>
      </p:sp>
      <p:pic>
        <p:nvPicPr>
          <p:cNvPr id="6" name="Picture 5"/>
          <p:cNvPicPr>
            <a:picLocks noChangeAspect="1"/>
          </p:cNvPicPr>
          <p:nvPr/>
        </p:nvPicPr>
        <p:blipFill>
          <a:blip r:embed="rId16"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pic>
        <p:nvPicPr>
          <p:cNvPr id="7" name="Picture 6"/>
          <p:cNvPicPr>
            <a:picLocks noChangeAspect="1"/>
          </p:cNvPicPr>
          <p:nvPr/>
        </p:nvPicPr>
        <p:blipFill>
          <a:blip r:embed="rId16" cstate="print">
            <a:extLst>
              <a:ext uri="{28A0092B-C50C-407E-A947-70E740481C1C}">
                <a14:useLocalDpi xmlns:a14="http://schemas.microsoft.com/office/drawing/2010/main" xmlns="" val="0"/>
              </a:ext>
            </a:extLst>
          </a:blip>
          <a:stretch>
            <a:fillRect/>
          </a:stretch>
        </p:blipFill>
        <p:spPr>
          <a:xfrm>
            <a:off x="8805133" y="5108781"/>
            <a:ext cx="109719" cy="1426346"/>
          </a:xfrm>
          <a:prstGeom prst="rect">
            <a:avLst/>
          </a:prstGeom>
        </p:spPr>
      </p:pic>
      <p:pic>
        <p:nvPicPr>
          <p:cNvPr id="8" name="Picture 7"/>
          <p:cNvPicPr>
            <a:picLocks noChangeAspect="1"/>
          </p:cNvPicPr>
          <p:nvPr/>
        </p:nvPicPr>
        <p:blipFill>
          <a:blip r:embed="rId17" cstate="print">
            <a:extLst>
              <a:ext uri="{28A0092B-C50C-407E-A947-70E740481C1C}">
                <a14:useLocalDpi xmlns:a14="http://schemas.microsoft.com/office/drawing/2010/main" xmlns="" val="0"/>
              </a:ext>
            </a:extLst>
          </a:blip>
          <a:stretch>
            <a:fillRect/>
          </a:stretch>
        </p:blipFill>
        <p:spPr>
          <a:xfrm>
            <a:off x="6433956" y="6215958"/>
            <a:ext cx="2226945" cy="413442"/>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l" defTabSz="806450" rtl="0" eaLnBrk="1" fontAlgn="base" hangingPunct="1">
        <a:spcBef>
          <a:spcPct val="0"/>
        </a:spcBef>
        <a:spcAft>
          <a:spcPct val="0"/>
        </a:spcAft>
        <a:defRPr sz="2400">
          <a:solidFill>
            <a:schemeClr val="tx1"/>
          </a:solidFill>
          <a:latin typeface="+mj-lt"/>
          <a:ea typeface="+mj-ea"/>
          <a:cs typeface="+mj-cs"/>
        </a:defRPr>
      </a:lvl1pPr>
      <a:lvl2pPr algn="l" defTabSz="806450" rtl="0" eaLnBrk="1" fontAlgn="base" hangingPunct="1">
        <a:spcBef>
          <a:spcPct val="0"/>
        </a:spcBef>
        <a:spcAft>
          <a:spcPct val="0"/>
        </a:spcAft>
        <a:defRPr sz="2400">
          <a:solidFill>
            <a:schemeClr val="tx1"/>
          </a:solidFill>
          <a:latin typeface="Arial" charset="0"/>
        </a:defRPr>
      </a:lvl2pPr>
      <a:lvl3pPr algn="l" defTabSz="806450" rtl="0" eaLnBrk="1" fontAlgn="base" hangingPunct="1">
        <a:spcBef>
          <a:spcPct val="0"/>
        </a:spcBef>
        <a:spcAft>
          <a:spcPct val="0"/>
        </a:spcAft>
        <a:defRPr sz="2400">
          <a:solidFill>
            <a:schemeClr val="tx1"/>
          </a:solidFill>
          <a:latin typeface="Arial" charset="0"/>
        </a:defRPr>
      </a:lvl3pPr>
      <a:lvl4pPr algn="l" defTabSz="806450" rtl="0" eaLnBrk="1" fontAlgn="base" hangingPunct="1">
        <a:spcBef>
          <a:spcPct val="0"/>
        </a:spcBef>
        <a:spcAft>
          <a:spcPct val="0"/>
        </a:spcAft>
        <a:defRPr sz="2400">
          <a:solidFill>
            <a:schemeClr val="tx1"/>
          </a:solidFill>
          <a:latin typeface="Arial" charset="0"/>
        </a:defRPr>
      </a:lvl4pPr>
      <a:lvl5pPr algn="l" defTabSz="806450" rtl="0" eaLnBrk="1" fontAlgn="base" hangingPunct="1">
        <a:spcBef>
          <a:spcPct val="0"/>
        </a:spcBef>
        <a:spcAft>
          <a:spcPct val="0"/>
        </a:spcAft>
        <a:defRPr sz="2400">
          <a:solidFill>
            <a:schemeClr val="tx1"/>
          </a:solidFill>
          <a:latin typeface="Arial" charset="0"/>
        </a:defRPr>
      </a:lvl5pPr>
      <a:lvl6pPr marL="457200" algn="l" defTabSz="806450" rtl="0" eaLnBrk="1" fontAlgn="base" hangingPunct="1">
        <a:spcBef>
          <a:spcPct val="0"/>
        </a:spcBef>
        <a:spcAft>
          <a:spcPct val="0"/>
        </a:spcAft>
        <a:defRPr sz="2400">
          <a:solidFill>
            <a:schemeClr val="tx1"/>
          </a:solidFill>
          <a:latin typeface="Arial" charset="0"/>
        </a:defRPr>
      </a:lvl6pPr>
      <a:lvl7pPr marL="914400" algn="l" defTabSz="806450" rtl="0" eaLnBrk="1" fontAlgn="base" hangingPunct="1">
        <a:spcBef>
          <a:spcPct val="0"/>
        </a:spcBef>
        <a:spcAft>
          <a:spcPct val="0"/>
        </a:spcAft>
        <a:defRPr sz="2400">
          <a:solidFill>
            <a:schemeClr val="tx1"/>
          </a:solidFill>
          <a:latin typeface="Arial" charset="0"/>
        </a:defRPr>
      </a:lvl7pPr>
      <a:lvl8pPr marL="1371600" algn="l" defTabSz="806450" rtl="0" eaLnBrk="1" fontAlgn="base" hangingPunct="1">
        <a:spcBef>
          <a:spcPct val="0"/>
        </a:spcBef>
        <a:spcAft>
          <a:spcPct val="0"/>
        </a:spcAft>
        <a:defRPr sz="2400">
          <a:solidFill>
            <a:schemeClr val="tx1"/>
          </a:solidFill>
          <a:latin typeface="Arial" charset="0"/>
        </a:defRPr>
      </a:lvl8pPr>
      <a:lvl9pPr marL="1828800" algn="l" defTabSz="806450" rtl="0" eaLnBrk="1" fontAlgn="base" hangingPunct="1">
        <a:spcBef>
          <a:spcPct val="0"/>
        </a:spcBef>
        <a:spcAft>
          <a:spcPct val="0"/>
        </a:spcAft>
        <a:defRPr sz="2400">
          <a:solidFill>
            <a:schemeClr val="tx1"/>
          </a:solidFill>
          <a:latin typeface="Arial" charset="0"/>
        </a:defRPr>
      </a:lvl9pPr>
    </p:titleStyle>
    <p:bodyStyle>
      <a:lvl1pPr marL="227013" indent="-227013" algn="l" defTabSz="830263" rtl="0" eaLnBrk="1" fontAlgn="base" hangingPunct="1">
        <a:spcBef>
          <a:spcPct val="70000"/>
        </a:spcBef>
        <a:spcAft>
          <a:spcPct val="0"/>
        </a:spcAft>
        <a:buChar char="•"/>
        <a:defRPr>
          <a:solidFill>
            <a:schemeClr val="tx1"/>
          </a:solidFill>
          <a:latin typeface="+mn-lt"/>
          <a:ea typeface="+mn-ea"/>
          <a:cs typeface="+mn-cs"/>
        </a:defRPr>
      </a:lvl1pPr>
      <a:lvl2pPr marL="574675" indent="-233363" algn="l" defTabSz="830263" rtl="0" eaLnBrk="1" fontAlgn="base" hangingPunct="1">
        <a:spcBef>
          <a:spcPct val="50000"/>
        </a:spcBef>
        <a:spcAft>
          <a:spcPct val="0"/>
        </a:spcAft>
        <a:buChar char="–"/>
        <a:defRPr sz="1600">
          <a:solidFill>
            <a:schemeClr val="tx1"/>
          </a:solidFill>
          <a:latin typeface="+mn-lt"/>
        </a:defRPr>
      </a:lvl2pPr>
      <a:lvl3pPr marL="914400" indent="-225425" algn="l" defTabSz="830263" rtl="0" eaLnBrk="1" fontAlgn="base" hangingPunct="1">
        <a:spcBef>
          <a:spcPct val="40000"/>
        </a:spcBef>
        <a:spcAft>
          <a:spcPct val="0"/>
        </a:spcAft>
        <a:buChar char="•"/>
        <a:defRPr sz="1400">
          <a:solidFill>
            <a:schemeClr val="tx1"/>
          </a:solidFill>
          <a:latin typeface="+mn-lt"/>
        </a:defRPr>
      </a:lvl3pPr>
      <a:lvl4pPr marL="1254125" indent="-225425" algn="l" defTabSz="830263" rtl="0" eaLnBrk="1" fontAlgn="base" hangingPunct="1">
        <a:spcBef>
          <a:spcPct val="30000"/>
        </a:spcBef>
        <a:spcAft>
          <a:spcPct val="0"/>
        </a:spcAft>
        <a:buChar char="–"/>
        <a:defRPr sz="1200">
          <a:solidFill>
            <a:schemeClr val="tx1"/>
          </a:solidFill>
          <a:latin typeface="+mn-lt"/>
        </a:defRPr>
      </a:lvl4pPr>
      <a:lvl5pPr marL="1601788" indent="-233363" algn="l" defTabSz="830263" rtl="0" eaLnBrk="1" fontAlgn="base" hangingPunct="1">
        <a:spcBef>
          <a:spcPct val="30000"/>
        </a:spcBef>
        <a:spcAft>
          <a:spcPct val="0"/>
        </a:spcAft>
        <a:buChar char="»"/>
        <a:defRPr sz="1200">
          <a:solidFill>
            <a:schemeClr val="tx1"/>
          </a:solidFill>
          <a:latin typeface="+mn-lt"/>
        </a:defRPr>
      </a:lvl5pPr>
      <a:lvl6pPr marL="2058988" indent="-233363" algn="l" defTabSz="830263" rtl="0" eaLnBrk="1" fontAlgn="base" hangingPunct="1">
        <a:spcBef>
          <a:spcPct val="30000"/>
        </a:spcBef>
        <a:spcAft>
          <a:spcPct val="0"/>
        </a:spcAft>
        <a:buChar char="»"/>
        <a:defRPr sz="1200">
          <a:solidFill>
            <a:schemeClr val="tx1"/>
          </a:solidFill>
          <a:latin typeface="+mn-lt"/>
        </a:defRPr>
      </a:lvl6pPr>
      <a:lvl7pPr marL="2516188" indent="-233363" algn="l" defTabSz="830263" rtl="0" eaLnBrk="1" fontAlgn="base" hangingPunct="1">
        <a:spcBef>
          <a:spcPct val="30000"/>
        </a:spcBef>
        <a:spcAft>
          <a:spcPct val="0"/>
        </a:spcAft>
        <a:buChar char="»"/>
        <a:defRPr sz="1200">
          <a:solidFill>
            <a:schemeClr val="tx1"/>
          </a:solidFill>
          <a:latin typeface="+mn-lt"/>
        </a:defRPr>
      </a:lvl7pPr>
      <a:lvl8pPr marL="2973388" indent="-233363" algn="l" defTabSz="830263" rtl="0" eaLnBrk="1" fontAlgn="base" hangingPunct="1">
        <a:spcBef>
          <a:spcPct val="30000"/>
        </a:spcBef>
        <a:spcAft>
          <a:spcPct val="0"/>
        </a:spcAft>
        <a:buChar char="»"/>
        <a:defRPr sz="1200">
          <a:solidFill>
            <a:schemeClr val="tx1"/>
          </a:solidFill>
          <a:latin typeface="+mn-lt"/>
        </a:defRPr>
      </a:lvl8pPr>
      <a:lvl9pPr marL="3430588" indent="-233363" algn="l" defTabSz="830263" rtl="0" eaLnBrk="1" fontAlgn="base" hangingPunct="1">
        <a:spcBef>
          <a:spcPct val="3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03351" y="4914202"/>
            <a:ext cx="5142379" cy="392112"/>
          </a:xfrm>
        </p:spPr>
        <p:txBody>
          <a:bodyPr/>
          <a:lstStyle/>
          <a:p>
            <a:r>
              <a:rPr lang="en-AU" b="1" dirty="0" smtClean="0"/>
              <a:t>ENA Smart Networks Summit</a:t>
            </a:r>
            <a:r>
              <a:rPr lang="en-AU" b="1" dirty="0" smtClean="0"/>
              <a:t/>
            </a:r>
            <a:br>
              <a:rPr lang="en-AU" b="1" dirty="0" smtClean="0"/>
            </a:br>
            <a:r>
              <a:rPr lang="en-AU" b="1" dirty="0" smtClean="0"/>
              <a:t>17 </a:t>
            </a:r>
            <a:r>
              <a:rPr lang="en-AU" b="1" dirty="0" smtClean="0"/>
              <a:t>– </a:t>
            </a:r>
            <a:r>
              <a:rPr lang="en-AU" b="1" dirty="0" smtClean="0"/>
              <a:t>18 May </a:t>
            </a:r>
            <a:r>
              <a:rPr lang="en-AU" b="1" dirty="0" smtClean="0"/>
              <a:t>2011</a:t>
            </a:r>
            <a:br>
              <a:rPr lang="en-AU" b="1" dirty="0" smtClean="0"/>
            </a:br>
            <a:r>
              <a:rPr lang="en-AU" b="1" dirty="0" smtClean="0"/>
              <a:t>Sydney</a:t>
            </a:r>
            <a:endParaRPr lang="en-AU" b="1" dirty="0"/>
          </a:p>
        </p:txBody>
      </p:sp>
      <p:sp>
        <p:nvSpPr>
          <p:cNvPr id="4" name="Title 3"/>
          <p:cNvSpPr>
            <a:spLocks noGrp="1"/>
          </p:cNvSpPr>
          <p:nvPr>
            <p:ph type="ctrTitle"/>
          </p:nvPr>
        </p:nvSpPr>
        <p:spPr>
          <a:xfrm>
            <a:off x="2794318" y="2703672"/>
            <a:ext cx="4951412" cy="861774"/>
          </a:xfrm>
        </p:spPr>
        <p:txBody>
          <a:bodyPr/>
          <a:lstStyle/>
          <a:p>
            <a:r>
              <a:rPr lang="en-AU" b="1" dirty="0" smtClean="0"/>
              <a:t>Linkages between pricing and demand management</a:t>
            </a:r>
            <a:endParaRPr lang="en-A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Implications of changes in network price structure</a:t>
            </a:r>
            <a:endParaRPr lang="en-AU" dirty="0" smtClean="0">
              <a:solidFill>
                <a:srgbClr val="098687"/>
              </a:solidFill>
            </a:endParaRPr>
          </a:p>
        </p:txBody>
      </p:sp>
      <p:sp>
        <p:nvSpPr>
          <p:cNvPr id="3" name="Content Placeholder 2"/>
          <p:cNvSpPr>
            <a:spLocks noGrp="1"/>
          </p:cNvSpPr>
          <p:nvPr>
            <p:ph idx="1"/>
          </p:nvPr>
        </p:nvSpPr>
        <p:spPr>
          <a:xfrm>
            <a:off x="455613" y="1222083"/>
            <a:ext cx="8231187" cy="4035425"/>
          </a:xfrm>
        </p:spPr>
        <p:txBody>
          <a:bodyPr/>
          <a:lstStyle/>
          <a:p>
            <a:r>
              <a:rPr lang="en-AU" dirty="0" smtClean="0"/>
              <a:t>Evidence everywhere suggests that while customers may find they can cope with time-varying prices, and even benefit from them, most do not accept them voluntarily</a:t>
            </a:r>
          </a:p>
          <a:p>
            <a:r>
              <a:rPr lang="en-AU" dirty="0" smtClean="0"/>
              <a:t>As a result, retailers have tended to offer flatter pricing structures – and they will continue to try to respond to what customers want</a:t>
            </a:r>
          </a:p>
          <a:p>
            <a:r>
              <a:rPr lang="en-AU" i="1" dirty="0" smtClean="0"/>
              <a:t>Traditional network pricing has been relatively easy for retailers to cope wit</a:t>
            </a:r>
            <a:r>
              <a:rPr lang="en-AU" dirty="0" smtClean="0"/>
              <a:t>h – most network tariffs for smaller volume customers tends to be energy based, and the retailer can simply add the charge to all portions of the NSLP for pricing (no price risk, no incremental volume risk)  </a:t>
            </a:r>
          </a:p>
          <a:p>
            <a:r>
              <a:rPr lang="en-AU" i="1" dirty="0" smtClean="0"/>
              <a:t>There is no counterparty for a financial hedge on network charges</a:t>
            </a:r>
          </a:p>
          <a:p>
            <a:pPr lvl="1"/>
            <a:r>
              <a:rPr lang="en-AU" dirty="0" smtClean="0"/>
              <a:t>Where </a:t>
            </a:r>
            <a:r>
              <a:rPr lang="en-AU" dirty="0" smtClean="0"/>
              <a:t>the network tariff introduces either (or both) more volume or price risk, the retailer will be less likely to repackage the network price</a:t>
            </a:r>
          </a:p>
          <a:p>
            <a:pPr lvl="1"/>
            <a:r>
              <a:rPr lang="en-AU" dirty="0" smtClean="0"/>
              <a:t>A three part static TOU network </a:t>
            </a:r>
            <a:r>
              <a:rPr lang="en-AU" dirty="0" smtClean="0"/>
              <a:t>tariff is more likely </a:t>
            </a:r>
            <a:r>
              <a:rPr lang="en-AU" dirty="0" smtClean="0"/>
              <a:t>to be able to be ‘absorbed’ by the retailer within its price offer as compared to, say, a critical peak day demand network tariff </a:t>
            </a:r>
            <a:endParaRPr lang="en-AU" dirty="0" smtClean="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9</a:t>
            </a:fld>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Result</a:t>
            </a:r>
          </a:p>
        </p:txBody>
      </p:sp>
      <p:sp>
        <p:nvSpPr>
          <p:cNvPr id="3" name="Content Placeholder 2"/>
          <p:cNvSpPr>
            <a:spLocks noGrp="1"/>
          </p:cNvSpPr>
          <p:nvPr>
            <p:ph idx="1"/>
          </p:nvPr>
        </p:nvSpPr>
        <p:spPr/>
        <p:txBody>
          <a:bodyPr/>
          <a:lstStyle/>
          <a:p>
            <a:r>
              <a:rPr lang="en-AU" dirty="0" smtClean="0"/>
              <a:t>The </a:t>
            </a:r>
            <a:r>
              <a:rPr lang="en-AU" dirty="0" smtClean="0"/>
              <a:t>distribution charge is more likely to get through to the end-use customer</a:t>
            </a:r>
          </a:p>
          <a:p>
            <a:r>
              <a:rPr lang="en-AU" dirty="0" smtClean="0"/>
              <a:t>If it </a:t>
            </a:r>
            <a:r>
              <a:rPr lang="en-AU" dirty="0" smtClean="0"/>
              <a:t>doesn’t, </a:t>
            </a:r>
            <a:r>
              <a:rPr lang="en-AU" dirty="0" smtClean="0"/>
              <a:t>the retailer has to deal with the risk</a:t>
            </a:r>
          </a:p>
          <a:p>
            <a:r>
              <a:rPr lang="en-AU" dirty="0" smtClean="0"/>
              <a:t>In either case the pricing can make distributor economically indifferent:</a:t>
            </a:r>
          </a:p>
          <a:p>
            <a:pPr lvl="1"/>
            <a:r>
              <a:rPr lang="en-AU" dirty="0" smtClean="0"/>
              <a:t>If peak demand is reduced, the reduction in revenue equals the long run average incremental cost of demand that will not be needed</a:t>
            </a:r>
          </a:p>
          <a:p>
            <a:pPr lvl="1"/>
            <a:r>
              <a:rPr lang="en-AU" dirty="0" smtClean="0"/>
              <a:t>If peak demand grows, the long run average incremental cost needed to fund augmentation is collected </a:t>
            </a:r>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10</a:t>
            </a:fld>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Customers are likely to have more choices</a:t>
            </a:r>
          </a:p>
        </p:txBody>
      </p:sp>
      <p:sp>
        <p:nvSpPr>
          <p:cNvPr id="3" name="Content Placeholder 2"/>
          <p:cNvSpPr>
            <a:spLocks noGrp="1"/>
          </p:cNvSpPr>
          <p:nvPr>
            <p:ph idx="1"/>
          </p:nvPr>
        </p:nvSpPr>
        <p:spPr>
          <a:xfrm>
            <a:off x="455613" y="1146777"/>
            <a:ext cx="8231187" cy="4035425"/>
          </a:xfrm>
        </p:spPr>
        <p:txBody>
          <a:bodyPr/>
          <a:lstStyle/>
          <a:p>
            <a:r>
              <a:rPr lang="en-AU" sz="1600" dirty="0" smtClean="0"/>
              <a:t>As in any business, more information about how customers use a product leads to more segmentation of products and </a:t>
            </a:r>
            <a:r>
              <a:rPr lang="en-AU" sz="1600" dirty="0" smtClean="0"/>
              <a:t>offers</a:t>
            </a:r>
            <a:endParaRPr lang="en-AU" sz="1600" dirty="0" smtClean="0"/>
          </a:p>
          <a:p>
            <a:r>
              <a:rPr lang="en-AU" sz="1600" dirty="0" smtClean="0"/>
              <a:t>Flat </a:t>
            </a:r>
            <a:r>
              <a:rPr lang="en-AU" sz="1600" dirty="0" smtClean="0"/>
              <a:t>price offers will still be available</a:t>
            </a:r>
          </a:p>
          <a:p>
            <a:pPr lvl="1"/>
            <a:r>
              <a:rPr lang="en-AU" sz="1400" dirty="0" smtClean="0"/>
              <a:t>Will </a:t>
            </a:r>
            <a:r>
              <a:rPr lang="en-AU" sz="1400" dirty="0" smtClean="0"/>
              <a:t>be based on the </a:t>
            </a:r>
            <a:r>
              <a:rPr lang="en-AU" sz="1400" dirty="0" smtClean="0"/>
              <a:t>customer’s </a:t>
            </a:r>
            <a:r>
              <a:rPr lang="en-AU" sz="1400" dirty="0" smtClean="0"/>
              <a:t>profile (or a time-band simplification of it) with a risk premium </a:t>
            </a:r>
          </a:p>
          <a:p>
            <a:pPr lvl="1"/>
            <a:r>
              <a:rPr lang="en-AU" sz="1400" dirty="0" smtClean="0"/>
              <a:t>Will </a:t>
            </a:r>
            <a:r>
              <a:rPr lang="en-AU" sz="1400" dirty="0" smtClean="0"/>
              <a:t>be more cost reflective than the current flat tariff  </a:t>
            </a:r>
          </a:p>
          <a:p>
            <a:r>
              <a:rPr lang="en-AU" sz="1600" dirty="0" smtClean="0"/>
              <a:t>Sculpted offers will also be available for those customers that want them</a:t>
            </a:r>
          </a:p>
          <a:p>
            <a:pPr lvl="1"/>
            <a:r>
              <a:rPr lang="en-AU" sz="1400" dirty="0" smtClean="0"/>
              <a:t>‘Passive winners’ – those with lower cost to serve profiles (i.e., those who have been subsidising others under the NSLP)</a:t>
            </a:r>
          </a:p>
          <a:p>
            <a:pPr lvl="1"/>
            <a:r>
              <a:rPr lang="en-AU" sz="1400" dirty="0" smtClean="0"/>
              <a:t>Those who can change their consumption to produce a lower cost to serve profile  </a:t>
            </a:r>
          </a:p>
          <a:p>
            <a:r>
              <a:rPr lang="en-AU" sz="1600" dirty="0" smtClean="0"/>
              <a:t>There will be a need for the retailers to develop tools that can quickly process profile information – or surrogate information – into offers</a:t>
            </a:r>
          </a:p>
          <a:p>
            <a:r>
              <a:rPr lang="en-AU" sz="1600" dirty="0" smtClean="0"/>
              <a:t>There </a:t>
            </a:r>
            <a:r>
              <a:rPr lang="en-AU" sz="1600" dirty="0" smtClean="0"/>
              <a:t>is likely to be a continuing role for Government or third parties to provide bill comparison services (though the input data will become more complex and costly to process)</a:t>
            </a:r>
          </a:p>
          <a:p>
            <a:r>
              <a:rPr lang="en-AU" sz="1600" dirty="0" smtClean="0"/>
              <a:t>There will be a role for the provision of tailored </a:t>
            </a:r>
            <a:r>
              <a:rPr lang="en-AU" sz="1600" dirty="0" smtClean="0"/>
              <a:t>advice to customers on ways they can change they behaviour or end-use technologies to produce a lower cost to serve profile while maintaining acceptable lifestyle amenity</a:t>
            </a:r>
            <a:endParaRPr lang="en-AU" sz="1600"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11</a:t>
            </a:fld>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What about those who can’t change their profile?</a:t>
            </a:r>
          </a:p>
        </p:txBody>
      </p:sp>
      <p:sp>
        <p:nvSpPr>
          <p:cNvPr id="3" name="Content Placeholder 2"/>
          <p:cNvSpPr>
            <a:spLocks noGrp="1"/>
          </p:cNvSpPr>
          <p:nvPr>
            <p:ph idx="1"/>
          </p:nvPr>
        </p:nvSpPr>
        <p:spPr/>
        <p:txBody>
          <a:bodyPr/>
          <a:lstStyle/>
          <a:p>
            <a:r>
              <a:rPr lang="en-AU" dirty="0" smtClean="0"/>
              <a:t>They will face the actual cost of their electricity service</a:t>
            </a:r>
          </a:p>
          <a:p>
            <a:r>
              <a:rPr lang="en-AU" dirty="0" smtClean="0"/>
              <a:t>There will be a need for social welfare programs for some customers, but presenting the right price is vital </a:t>
            </a:r>
          </a:p>
          <a:p>
            <a:pPr lvl="1"/>
            <a:r>
              <a:rPr lang="en-AU" dirty="0" smtClean="0"/>
              <a:t>Social welfare should include technology enablement that AMI (if installed) will allow  </a:t>
            </a:r>
          </a:p>
          <a:p>
            <a:r>
              <a:rPr lang="en-AU" dirty="0" smtClean="0"/>
              <a:t>Will customers with poor load profiles have difficulty getting offers?</a:t>
            </a:r>
          </a:p>
          <a:p>
            <a:pPr lvl="1"/>
            <a:r>
              <a:rPr lang="en-AU" dirty="0" smtClean="0"/>
              <a:t>May be difficult for them to </a:t>
            </a:r>
            <a:r>
              <a:rPr lang="en-AU" dirty="0" smtClean="0"/>
              <a:t>get offers they will </a:t>
            </a:r>
            <a:r>
              <a:rPr lang="en-AU" i="1" dirty="0" smtClean="0"/>
              <a:t>like</a:t>
            </a:r>
            <a:r>
              <a:rPr lang="en-AU" dirty="0" smtClean="0"/>
              <a:t>, but there is no reason to believe that offers won’t be available</a:t>
            </a:r>
          </a:p>
          <a:p>
            <a:pPr lvl="1"/>
            <a:r>
              <a:rPr lang="en-AU" dirty="0" smtClean="0"/>
              <a:t>Poor credit history will undoubtedly be a factor (but is likely to be a factor even for customers with relatively ‘good’ profiles)</a:t>
            </a:r>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12</a:t>
            </a:fld>
            <a:endParaRPr lang="en-GB"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Next steps for distributors to consider</a:t>
            </a:r>
          </a:p>
        </p:txBody>
      </p:sp>
      <p:sp>
        <p:nvSpPr>
          <p:cNvPr id="3" name="Content Placeholder 2"/>
          <p:cNvSpPr>
            <a:spLocks noGrp="1"/>
          </p:cNvSpPr>
          <p:nvPr>
            <p:ph idx="1"/>
          </p:nvPr>
        </p:nvSpPr>
        <p:spPr>
          <a:xfrm>
            <a:off x="455613" y="1222083"/>
            <a:ext cx="8231187" cy="4035425"/>
          </a:xfrm>
        </p:spPr>
        <p:txBody>
          <a:bodyPr/>
          <a:lstStyle/>
          <a:p>
            <a:r>
              <a:rPr lang="en-AU" sz="1600" dirty="0" smtClean="0"/>
              <a:t>If you look like you are broken, someone will come along to fix you</a:t>
            </a:r>
          </a:p>
          <a:p>
            <a:pPr lvl="1"/>
            <a:r>
              <a:rPr lang="en-AU" sz="1400" dirty="0" smtClean="0"/>
              <a:t>While this is true of the industry as a whole (viz. the number of reviews going on, particularly about why prices have gotten so high), it is arguably most true in relation to the networks</a:t>
            </a:r>
          </a:p>
          <a:p>
            <a:pPr lvl="1"/>
            <a:r>
              <a:rPr lang="en-AU" sz="1400" dirty="0" smtClean="0"/>
              <a:t>The alternative is for the industry to take the lead in identifying what needs to be done </a:t>
            </a:r>
          </a:p>
          <a:p>
            <a:r>
              <a:rPr lang="en-AU" sz="1600" dirty="0" smtClean="0"/>
              <a:t>With regard to DM, it is noteworthy that of the 5 questions raised by the AEMC in its recent </a:t>
            </a:r>
            <a:r>
              <a:rPr lang="en-AU" sz="1600" i="1" dirty="0" smtClean="0"/>
              <a:t>Strategic Priorities for Energy Market Development Discussion Paper</a:t>
            </a:r>
            <a:r>
              <a:rPr lang="en-AU" sz="1600" dirty="0" smtClean="0"/>
              <a:t>, 4 were directed to networks</a:t>
            </a:r>
          </a:p>
          <a:p>
            <a:pPr lvl="1"/>
            <a:r>
              <a:rPr lang="en-AU" sz="1400" dirty="0" smtClean="0"/>
              <a:t>“Who </a:t>
            </a:r>
            <a:r>
              <a:rPr lang="en-AU" sz="1400" dirty="0" smtClean="0"/>
              <a:t>owns the ‘property right’ to control loads – is it always the customer, or might it be the retailer or system operator (or the network business) in some circumstances</a:t>
            </a:r>
            <a:r>
              <a:rPr lang="en-AU" sz="1400" dirty="0" smtClean="0"/>
              <a:t>?”</a:t>
            </a:r>
          </a:p>
          <a:p>
            <a:pPr lvl="1"/>
            <a:r>
              <a:rPr lang="en-AU" sz="1400" dirty="0" smtClean="0"/>
              <a:t>“What should </a:t>
            </a:r>
            <a:r>
              <a:rPr lang="en-AU" sz="1400" dirty="0" smtClean="0"/>
              <a:t>regulated networks be obliged to do in respect of investment in, and providing access to, smart grid technology – and how should economic regulation be designed to provide the right incentives</a:t>
            </a:r>
            <a:r>
              <a:rPr lang="en-AU" sz="1400" dirty="0" smtClean="0"/>
              <a:t>?”</a:t>
            </a:r>
          </a:p>
          <a:p>
            <a:pPr lvl="1"/>
            <a:r>
              <a:rPr lang="en-AU" sz="1400" dirty="0" smtClean="0"/>
              <a:t>“What </a:t>
            </a:r>
            <a:r>
              <a:rPr lang="en-AU" sz="1400" dirty="0" smtClean="0"/>
              <a:t>is the boundary between regulated and competitive activities in this space, and how should access and pricing be regulated across this boundary to promote competition and enable innovation and flexibility whilst providing appropriate customer </a:t>
            </a:r>
            <a:r>
              <a:rPr lang="en-AU" sz="1400" dirty="0" smtClean="0"/>
              <a:t>protection?”</a:t>
            </a:r>
          </a:p>
          <a:p>
            <a:pPr lvl="1"/>
            <a:r>
              <a:rPr lang="en-AU" sz="1400" dirty="0" smtClean="0"/>
              <a:t>"Technology could create scope for network businesses (or affiliate businesses) to sell products in the wholesale market, e.g. load reduction sold as a hedge contract in direct competition with generators</a:t>
            </a:r>
            <a:r>
              <a:rPr lang="en-AU" sz="1400" dirty="0" smtClean="0"/>
              <a:t>.”   </a:t>
            </a:r>
            <a:endParaRPr lang="en-AU" sz="1400"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13</a:t>
            </a:fld>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AEMC’s strategic focus on DM</a:t>
            </a:r>
            <a:endParaRPr lang="en-AU" dirty="0"/>
          </a:p>
        </p:txBody>
      </p:sp>
      <p:sp>
        <p:nvSpPr>
          <p:cNvPr id="3" name="Content Placeholder 2"/>
          <p:cNvSpPr>
            <a:spLocks noGrp="1"/>
          </p:cNvSpPr>
          <p:nvPr>
            <p:ph idx="1"/>
          </p:nvPr>
        </p:nvSpPr>
        <p:spPr>
          <a:xfrm>
            <a:off x="455613" y="1243599"/>
            <a:ext cx="8231187" cy="4035425"/>
          </a:xfrm>
        </p:spPr>
        <p:txBody>
          <a:bodyPr/>
          <a:lstStyle/>
          <a:p>
            <a:r>
              <a:rPr lang="en-AU" dirty="0" smtClean="0"/>
              <a:t>Note that the AEMC is primarily concerned with </a:t>
            </a:r>
            <a:r>
              <a:rPr lang="en-AU" i="1" dirty="0" smtClean="0"/>
              <a:t>demand response</a:t>
            </a:r>
            <a:r>
              <a:rPr lang="en-AU" dirty="0" smtClean="0"/>
              <a:t> to address low duty-cycle infrastructure</a:t>
            </a:r>
          </a:p>
          <a:p>
            <a:pPr lvl="1"/>
            <a:r>
              <a:rPr lang="en-GB" i="1" dirty="0" smtClean="0"/>
              <a:t>Cost-effective demand-side participation in the electricity market can help reduce the need for more generation and </a:t>
            </a:r>
            <a:r>
              <a:rPr lang="en-GB" b="1" i="1" dirty="0" smtClean="0"/>
              <a:t>network investment </a:t>
            </a:r>
            <a:r>
              <a:rPr lang="en-GB" i="1" dirty="0" smtClean="0"/>
              <a:t>to meet forecast increases in peak demand.</a:t>
            </a:r>
            <a:r>
              <a:rPr lang="en-GB" dirty="0" smtClean="0"/>
              <a:t> (page </a:t>
            </a:r>
            <a:r>
              <a:rPr lang="en-GB" dirty="0" smtClean="0"/>
              <a:t>39, emphasis added)</a:t>
            </a:r>
            <a:endParaRPr lang="en-AU" dirty="0" smtClean="0"/>
          </a:p>
          <a:p>
            <a:pPr lvl="1"/>
            <a:r>
              <a:rPr lang="en-GB" i="1" dirty="0" smtClean="0"/>
              <a:t>This strategic priority has the potential to mitigate the impact of rising prices, and to increase market resilience, particularly if more demand side participation is available at times of high demand.</a:t>
            </a:r>
            <a:r>
              <a:rPr lang="en-GB" dirty="0" smtClean="0"/>
              <a:t> (page 39)</a:t>
            </a:r>
            <a:endParaRPr lang="en-AU" dirty="0" smtClean="0"/>
          </a:p>
          <a:p>
            <a:pPr lvl="1"/>
            <a:r>
              <a:rPr lang="en-GB" i="1" dirty="0" smtClean="0"/>
              <a:t>The AEMC wants to ensure that there are no unnecessary barriers to cost effective demand side participation and development of energy efficiency measures.</a:t>
            </a:r>
            <a:r>
              <a:rPr lang="en-GB" dirty="0" smtClean="0"/>
              <a:t> (page 44)</a:t>
            </a:r>
            <a:endParaRPr lang="en-AU" dirty="0" smtClean="0"/>
          </a:p>
          <a:p>
            <a:r>
              <a:rPr lang="en-AU" dirty="0" smtClean="0"/>
              <a:t>AEMO </a:t>
            </a:r>
            <a:r>
              <a:rPr lang="en-AU" dirty="0" smtClean="0"/>
              <a:t>(2010-11) </a:t>
            </a:r>
            <a:r>
              <a:rPr lang="en-AU" dirty="0" smtClean="0"/>
              <a:t>estimates that there may be as much as 600 MW of demand response in the NEM (about 3.5% of installed capacity)</a:t>
            </a:r>
          </a:p>
          <a:p>
            <a:pPr lvl="1"/>
            <a:r>
              <a:rPr lang="en-AU" dirty="0" smtClean="0"/>
              <a:t>177 MW very likely to educe consumption in response to high prices</a:t>
            </a:r>
          </a:p>
          <a:p>
            <a:pPr lvl="1"/>
            <a:r>
              <a:rPr lang="en-AU" dirty="0" smtClean="0"/>
              <a:t>423 MW with an even chance of doing so</a:t>
            </a:r>
          </a:p>
          <a:p>
            <a:r>
              <a:rPr lang="en-AU" dirty="0" smtClean="0"/>
              <a:t>By contrast, WA has about 450 MW – about 12% of its installed capacity (and increasing)</a:t>
            </a:r>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14</a:t>
            </a:fld>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But why </a:t>
            </a:r>
            <a:r>
              <a:rPr lang="en-AU" dirty="0" smtClean="0">
                <a:solidFill>
                  <a:srgbClr val="098687"/>
                </a:solidFill>
              </a:rPr>
              <a:t>the sudden interest in </a:t>
            </a:r>
            <a:r>
              <a:rPr lang="en-AU" dirty="0" smtClean="0">
                <a:solidFill>
                  <a:srgbClr val="098687"/>
                </a:solidFill>
              </a:rPr>
              <a:t>networks </a:t>
            </a:r>
            <a:r>
              <a:rPr lang="en-AU" dirty="0" smtClean="0">
                <a:solidFill>
                  <a:srgbClr val="098687"/>
                </a:solidFill>
              </a:rPr>
              <a:t>for demand response?</a:t>
            </a:r>
            <a:endParaRPr lang="en-AU" dirty="0"/>
          </a:p>
        </p:txBody>
      </p:sp>
      <p:sp>
        <p:nvSpPr>
          <p:cNvPr id="3" name="Content Placeholder 2"/>
          <p:cNvSpPr>
            <a:spLocks noGrp="1"/>
          </p:cNvSpPr>
          <p:nvPr>
            <p:ph idx="1"/>
          </p:nvPr>
        </p:nvSpPr>
        <p:spPr>
          <a:xfrm>
            <a:off x="455613" y="1329663"/>
            <a:ext cx="8231187" cy="4035425"/>
          </a:xfrm>
        </p:spPr>
        <p:txBody>
          <a:bodyPr/>
          <a:lstStyle/>
          <a:p>
            <a:r>
              <a:rPr lang="en-AU" sz="1600" dirty="0" smtClean="0"/>
              <a:t>Clearly, there isn’t much demand response in the market</a:t>
            </a:r>
          </a:p>
          <a:p>
            <a:pPr lvl="1"/>
            <a:r>
              <a:rPr lang="en-AU" sz="1400" dirty="0" smtClean="0"/>
              <a:t>Vertical integration</a:t>
            </a:r>
          </a:p>
          <a:p>
            <a:pPr lvl="1"/>
            <a:r>
              <a:rPr lang="en-AU" sz="1400" dirty="0" smtClean="0"/>
              <a:t>Caps and other financial hedge instruments are generally readily available and relatively inexpensive</a:t>
            </a:r>
          </a:p>
          <a:p>
            <a:pPr lvl="1"/>
            <a:r>
              <a:rPr lang="en-AU" sz="1400" dirty="0" smtClean="0"/>
              <a:t>Demand response, by contrast, has high transaction costs for prospecting, administering and settling</a:t>
            </a:r>
          </a:p>
          <a:p>
            <a:r>
              <a:rPr lang="en-AU" sz="1600" dirty="0" smtClean="0"/>
              <a:t>And there is a good commercial reason for there not to be too much DR</a:t>
            </a:r>
          </a:p>
          <a:p>
            <a:pPr lvl="1"/>
            <a:r>
              <a:rPr lang="en-AU" sz="1400" dirty="0" smtClean="0"/>
              <a:t>Where a retailer is exposed to pool price (unhedged volume) and has a fixed price to the end-use customer, it will want to reduce that volume</a:t>
            </a:r>
          </a:p>
          <a:p>
            <a:pPr lvl="1"/>
            <a:r>
              <a:rPr lang="en-AU" sz="1400" dirty="0" smtClean="0"/>
              <a:t>If the retailer is vertically integrated it may not want – even in this situation – to change pool price</a:t>
            </a:r>
          </a:p>
          <a:p>
            <a:pPr lvl="1"/>
            <a:r>
              <a:rPr lang="en-AU" sz="1400" dirty="0" smtClean="0"/>
              <a:t>In all other situations (</a:t>
            </a:r>
            <a:r>
              <a:rPr lang="en-AU" sz="1400" dirty="0" err="1" smtClean="0"/>
              <a:t>ie</a:t>
            </a:r>
            <a:r>
              <a:rPr lang="en-AU" sz="1400" dirty="0" smtClean="0"/>
              <a:t>, when the retailer is hedged) the benefit of DR is essentially an arbitrage of the pool price and the strike price – there is no incentive to change pool price as it reduces income to both the retailer and the customer(s) providing demand response</a:t>
            </a:r>
          </a:p>
          <a:p>
            <a:pPr lvl="1"/>
            <a:r>
              <a:rPr lang="en-AU" sz="1400" dirty="0" smtClean="0"/>
              <a:t>This application of DR amounts to a wealth transfer from generators to retailers and DR providers (where the retailer is also a generator the incentive is limited to customer acquisition and retention/satisfaction) </a:t>
            </a:r>
          </a:p>
          <a:p>
            <a:r>
              <a:rPr lang="en-AU" sz="1600" dirty="0" smtClean="0"/>
              <a:t>It is reasonable to expect that beneficial changes to the network load duration curve will also be beneficial to the wholesale market</a:t>
            </a:r>
            <a:endParaRPr lang="en-AU" sz="1600"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15</a:t>
            </a:fld>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What stops networks from doing DR?</a:t>
            </a:r>
          </a:p>
        </p:txBody>
      </p:sp>
      <p:sp>
        <p:nvSpPr>
          <p:cNvPr id="3" name="Content Placeholder 2"/>
          <p:cNvSpPr>
            <a:spLocks noGrp="1"/>
          </p:cNvSpPr>
          <p:nvPr>
            <p:ph idx="1"/>
          </p:nvPr>
        </p:nvSpPr>
        <p:spPr>
          <a:xfrm>
            <a:off x="455613" y="1200567"/>
            <a:ext cx="8231187" cy="4035425"/>
          </a:xfrm>
        </p:spPr>
        <p:txBody>
          <a:bodyPr/>
          <a:lstStyle/>
          <a:p>
            <a:pPr lvl="0"/>
            <a:r>
              <a:rPr lang="en-AU" dirty="0" smtClean="0"/>
              <a:t>Current </a:t>
            </a:r>
            <a:r>
              <a:rPr lang="en-AU" dirty="0" smtClean="0"/>
              <a:t>incentives overwhelmingly favour investment in network augmentation</a:t>
            </a:r>
          </a:p>
          <a:p>
            <a:pPr lvl="1"/>
            <a:r>
              <a:rPr lang="en-AU" dirty="0" smtClean="0"/>
              <a:t>Supply side advantages:</a:t>
            </a:r>
          </a:p>
          <a:p>
            <a:pPr lvl="2"/>
            <a:r>
              <a:rPr lang="en-AU" dirty="0" smtClean="0"/>
              <a:t>Culture/practice/track record: networks are expert in and comfortable with supply-side solutions</a:t>
            </a:r>
          </a:p>
          <a:p>
            <a:pPr lvl="2"/>
            <a:r>
              <a:rPr lang="en-AU" dirty="0" smtClean="0"/>
              <a:t>There is a mature market of suppliers, products and constructors of supply-side solutions</a:t>
            </a:r>
          </a:p>
          <a:p>
            <a:pPr lvl="2"/>
            <a:r>
              <a:rPr lang="en-AU" dirty="0" smtClean="0"/>
              <a:t>Established track record of being able to deliver supply-side solutions on time and on budget</a:t>
            </a:r>
          </a:p>
          <a:p>
            <a:pPr lvl="2"/>
            <a:r>
              <a:rPr lang="en-AU" dirty="0" smtClean="0"/>
              <a:t>Very comfortable with the delivered reliability of the technology, which is primarily passive – once installed it provides the rated capacity in the overwhelming majority of cases and situation</a:t>
            </a:r>
          </a:p>
          <a:p>
            <a:pPr lvl="2"/>
            <a:r>
              <a:rPr lang="en-AU" dirty="0" smtClean="0"/>
              <a:t>(and not the least) </a:t>
            </a:r>
            <a:r>
              <a:rPr lang="en-AU" dirty="0" smtClean="0"/>
              <a:t>it is how networks earn money </a:t>
            </a:r>
          </a:p>
          <a:p>
            <a:pPr lvl="1"/>
            <a:r>
              <a:rPr lang="en-AU" dirty="0" smtClean="0"/>
              <a:t>Corresponding demand-side disadvantages:</a:t>
            </a:r>
          </a:p>
          <a:p>
            <a:pPr lvl="2"/>
            <a:r>
              <a:rPr lang="en-AU" dirty="0" smtClean="0"/>
              <a:t>Generally low </a:t>
            </a:r>
            <a:r>
              <a:rPr lang="en-AU" dirty="0" err="1" smtClean="0"/>
              <a:t>capex</a:t>
            </a:r>
            <a:r>
              <a:rPr lang="en-AU" dirty="0" smtClean="0"/>
              <a:t> so earning potential is low (and may be existing prohibitions from network owning assets on customer side of the meter, which further reduces RAB potential)</a:t>
            </a:r>
          </a:p>
          <a:p>
            <a:pPr lvl="2"/>
            <a:r>
              <a:rPr lang="en-AU" dirty="0" smtClean="0"/>
              <a:t>Is not an off-the-shelf purchase as supply-side is – at present DR must be prospected and transacted; networks have little expertise in these areas, and it adds to the time required and the costs</a:t>
            </a:r>
          </a:p>
          <a:p>
            <a:pPr lvl="2"/>
            <a:r>
              <a:rPr lang="en-AU" dirty="0" smtClean="0"/>
              <a:t>No (or little) track level of deliverability of these projects for networks</a:t>
            </a:r>
          </a:p>
          <a:p>
            <a:pPr lvl="2"/>
            <a:r>
              <a:rPr lang="en-AU" dirty="0" smtClean="0"/>
              <a:t>(and therefore) Easy to suspect that demand-side may not respond when needed so reliability appears less good than supply-side, or unacceptable</a:t>
            </a:r>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16</a:t>
            </a:fld>
            <a:endParaRPr lang="en-GB"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What can networks do?</a:t>
            </a:r>
          </a:p>
        </p:txBody>
      </p:sp>
      <p:sp>
        <p:nvSpPr>
          <p:cNvPr id="3" name="Content Placeholder 2"/>
          <p:cNvSpPr>
            <a:spLocks noGrp="1"/>
          </p:cNvSpPr>
          <p:nvPr>
            <p:ph idx="1"/>
          </p:nvPr>
        </p:nvSpPr>
        <p:spPr>
          <a:xfrm>
            <a:off x="455613" y="1071471"/>
            <a:ext cx="8231187" cy="4035425"/>
          </a:xfrm>
        </p:spPr>
        <p:txBody>
          <a:bodyPr/>
          <a:lstStyle/>
          <a:p>
            <a:r>
              <a:rPr lang="en-AU" sz="1600" dirty="0" smtClean="0"/>
              <a:t>As discussed, </a:t>
            </a:r>
            <a:r>
              <a:rPr lang="en-AU" sz="1600" dirty="0" smtClean="0"/>
              <a:t>new approaches to network </a:t>
            </a:r>
            <a:r>
              <a:rPr lang="en-AU" sz="1600" dirty="0" smtClean="0"/>
              <a:t>pricing </a:t>
            </a:r>
            <a:r>
              <a:rPr lang="en-AU" sz="1600" dirty="0" smtClean="0"/>
              <a:t>can:</a:t>
            </a:r>
          </a:p>
          <a:p>
            <a:pPr lvl="1"/>
            <a:r>
              <a:rPr lang="en-AU" sz="1400" dirty="0" smtClean="0"/>
              <a:t>give </a:t>
            </a:r>
            <a:r>
              <a:rPr lang="en-AU" sz="1400" dirty="0" smtClean="0"/>
              <a:t>an explicit price signal regarding low duty-cycle </a:t>
            </a:r>
            <a:r>
              <a:rPr lang="en-AU" sz="1400" dirty="0" smtClean="0"/>
              <a:t>infrastructure, and </a:t>
            </a:r>
          </a:p>
          <a:p>
            <a:pPr lvl="1"/>
            <a:r>
              <a:rPr lang="en-AU" sz="1400" dirty="0" smtClean="0"/>
              <a:t>make </a:t>
            </a:r>
            <a:r>
              <a:rPr lang="en-AU" sz="1400" dirty="0" smtClean="0"/>
              <a:t>networks much less financially dependent on throughput </a:t>
            </a:r>
            <a:endParaRPr lang="en-AU" sz="1400" dirty="0" smtClean="0"/>
          </a:p>
          <a:p>
            <a:r>
              <a:rPr lang="en-AU" sz="1600" dirty="0" smtClean="0"/>
              <a:t>Overcoming </a:t>
            </a:r>
            <a:r>
              <a:rPr lang="en-AU" sz="1600" dirty="0" smtClean="0"/>
              <a:t>these disadvantages will require a transition phase and a permanent change in incentives for networks</a:t>
            </a:r>
          </a:p>
          <a:p>
            <a:pPr lvl="1"/>
            <a:r>
              <a:rPr lang="en-AU" sz="1400" dirty="0" smtClean="0"/>
              <a:t>Incentives will need to reward network for doing a demand-side alternative – they will need to be financially at least as well off as if they did the supply-side option. </a:t>
            </a:r>
            <a:r>
              <a:rPr lang="en-AU" sz="1400" dirty="0" smtClean="0"/>
              <a:t> </a:t>
            </a:r>
          </a:p>
          <a:p>
            <a:pPr lvl="2"/>
            <a:r>
              <a:rPr lang="en-AU" sz="1200" dirty="0" smtClean="0"/>
              <a:t>Performance </a:t>
            </a:r>
            <a:r>
              <a:rPr lang="en-AU" sz="1200" dirty="0" smtClean="0"/>
              <a:t>incentive modelled on the mechanics of the </a:t>
            </a:r>
            <a:r>
              <a:rPr lang="en-AU" sz="1200" dirty="0" smtClean="0"/>
              <a:t>STPIS</a:t>
            </a:r>
          </a:p>
          <a:p>
            <a:pPr lvl="2"/>
            <a:r>
              <a:rPr lang="en-AU" sz="1200" dirty="0" smtClean="0"/>
              <a:t>DMIS</a:t>
            </a:r>
          </a:p>
          <a:p>
            <a:pPr lvl="1"/>
            <a:r>
              <a:rPr lang="en-AU" sz="1400" dirty="0" smtClean="0"/>
              <a:t>A </a:t>
            </a:r>
            <a:r>
              <a:rPr lang="en-AU" sz="1400" dirty="0" smtClean="0"/>
              <a:t>transition period will be needed that will need to cover higher transaction costs of demand–side solutions (at least through a significant activation phase) and provide the capability for the network to revert to the supply-side alternative if demand side does not prove up in a particular instance </a:t>
            </a:r>
            <a:endParaRPr lang="en-AU" sz="1400" dirty="0" smtClean="0"/>
          </a:p>
          <a:p>
            <a:pPr lvl="1"/>
            <a:r>
              <a:rPr lang="en-AU" sz="1400" dirty="0" smtClean="0"/>
              <a:t>In </a:t>
            </a:r>
            <a:r>
              <a:rPr lang="en-AU" sz="1400" dirty="0" smtClean="0"/>
              <a:t>the longer term, transaction costs should reduce as standardised processes are developed and some level of known (standing) capacity in DR is </a:t>
            </a:r>
            <a:r>
              <a:rPr lang="en-AU" sz="1400" dirty="0" smtClean="0"/>
              <a:t>developed</a:t>
            </a:r>
          </a:p>
          <a:p>
            <a:r>
              <a:rPr lang="en-AU" sz="1600" dirty="0" smtClean="0"/>
              <a:t>Pricing can be done now – but it is a journey</a:t>
            </a:r>
            <a:endParaRPr lang="en-AU" sz="1400" dirty="0" smtClean="0"/>
          </a:p>
          <a:p>
            <a:pPr lvl="1"/>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17</a:t>
            </a:fld>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Managing the transition in network pricing</a:t>
            </a:r>
            <a:r>
              <a:rPr lang="en-AU" dirty="0" smtClean="0"/>
              <a:t> </a:t>
            </a:r>
            <a:endParaRPr lang="en-AU" dirty="0"/>
          </a:p>
        </p:txBody>
      </p:sp>
      <p:sp>
        <p:nvSpPr>
          <p:cNvPr id="3" name="Content Placeholder 2"/>
          <p:cNvSpPr>
            <a:spLocks noGrp="1"/>
          </p:cNvSpPr>
          <p:nvPr>
            <p:ph idx="1"/>
          </p:nvPr>
        </p:nvSpPr>
        <p:spPr>
          <a:xfrm>
            <a:off x="455613" y="1157536"/>
            <a:ext cx="8231187" cy="4339607"/>
          </a:xfrm>
        </p:spPr>
        <p:txBody>
          <a:bodyPr/>
          <a:lstStyle/>
          <a:p>
            <a:r>
              <a:rPr lang="en-AU" sz="1600" dirty="0" smtClean="0"/>
              <a:t>Stakeholder, shareholder and community concerns will all need to be managed:</a:t>
            </a:r>
          </a:p>
          <a:p>
            <a:pPr lvl="1"/>
            <a:r>
              <a:rPr lang="en-GB" sz="1400" dirty="0" smtClean="0"/>
              <a:t>The magnitude and speed of price </a:t>
            </a:r>
            <a:r>
              <a:rPr lang="en-GB" sz="1400" dirty="0" smtClean="0"/>
              <a:t>increases</a:t>
            </a:r>
          </a:p>
          <a:p>
            <a:pPr lvl="1"/>
            <a:r>
              <a:rPr lang="en-GB" sz="1400" dirty="0" smtClean="0"/>
              <a:t>The ability for an effective welfare support mechanism to be put in </a:t>
            </a:r>
            <a:r>
              <a:rPr lang="en-GB" sz="1400" dirty="0" smtClean="0"/>
              <a:t>place</a:t>
            </a:r>
          </a:p>
          <a:p>
            <a:pPr lvl="1"/>
            <a:r>
              <a:rPr lang="en-GB" sz="1400" dirty="0" smtClean="0"/>
              <a:t>The </a:t>
            </a:r>
            <a:r>
              <a:rPr lang="en-GB" sz="1400" dirty="0" smtClean="0"/>
              <a:t>need to continue to recover required revenue over the transition period </a:t>
            </a:r>
            <a:endParaRPr lang="en-GB" sz="1400" dirty="0" smtClean="0"/>
          </a:p>
          <a:p>
            <a:pPr lvl="1"/>
            <a:r>
              <a:rPr lang="en-GB" sz="1400" dirty="0" smtClean="0"/>
              <a:t>Community expectations regarding </a:t>
            </a:r>
            <a:r>
              <a:rPr lang="en-GB" sz="1400" dirty="0" smtClean="0"/>
              <a:t>network/industry </a:t>
            </a:r>
            <a:r>
              <a:rPr lang="en-GB" sz="1400" dirty="0" smtClean="0"/>
              <a:t>involvement in </a:t>
            </a:r>
            <a:r>
              <a:rPr lang="en-GB" sz="1400" dirty="0" smtClean="0"/>
              <a:t>DM and </a:t>
            </a:r>
            <a:r>
              <a:rPr lang="en-GB" sz="1400" dirty="0" smtClean="0"/>
              <a:t>energy </a:t>
            </a:r>
            <a:r>
              <a:rPr lang="en-GB" sz="1400" dirty="0" smtClean="0"/>
              <a:t>efficiency</a:t>
            </a:r>
          </a:p>
          <a:p>
            <a:pPr lvl="1"/>
            <a:r>
              <a:rPr lang="en-GB" sz="1400" dirty="0" smtClean="0"/>
              <a:t>The historical resistance of customers and reticence of regulators regarding increasing fixed </a:t>
            </a:r>
            <a:r>
              <a:rPr lang="en-GB" sz="1400" dirty="0" smtClean="0"/>
              <a:t>charges or demand based charges with regard to small volume users, and the need to be able to explain the rationale for them, while also providing mitigation strategies  </a:t>
            </a:r>
          </a:p>
          <a:p>
            <a:pPr lvl="1"/>
            <a:r>
              <a:rPr lang="en-GB" sz="1400" dirty="0" smtClean="0"/>
              <a:t>The </a:t>
            </a:r>
            <a:r>
              <a:rPr lang="en-GB" sz="1400" dirty="0" smtClean="0"/>
              <a:t>level of cross subsidy that exists in the current tariffs when transposed to a use of system asset framework and what that implies, in light of the other factors above for unwinding them </a:t>
            </a:r>
            <a:endParaRPr lang="en-GB" sz="1400" dirty="0" smtClean="0"/>
          </a:p>
          <a:p>
            <a:pPr lvl="1"/>
            <a:r>
              <a:rPr lang="en-GB" sz="1400" dirty="0" smtClean="0"/>
              <a:t>The reactions of retailers to the network prices as they </a:t>
            </a:r>
            <a:r>
              <a:rPr lang="en-GB" sz="1400" dirty="0" smtClean="0"/>
              <a:t>unfold</a:t>
            </a:r>
          </a:p>
          <a:p>
            <a:r>
              <a:rPr lang="en-GB" sz="1600" dirty="0" smtClean="0"/>
              <a:t>An iterative process </a:t>
            </a:r>
          </a:p>
          <a:p>
            <a:pPr lvl="1"/>
            <a:endParaRPr lang="en-AU" sz="1400"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18</a:t>
            </a:fld>
            <a:endParaRPr lang="en-GB" altLang="en-US"/>
          </a:p>
        </p:txBody>
      </p:sp>
      <p:pic>
        <p:nvPicPr>
          <p:cNvPr id="1026" name="Picture 2"/>
          <p:cNvPicPr>
            <a:picLocks noChangeAspect="1" noChangeArrowheads="1"/>
          </p:cNvPicPr>
          <p:nvPr/>
        </p:nvPicPr>
        <p:blipFill>
          <a:blip r:embed="rId2" cstate="print"/>
          <a:srcRect/>
          <a:stretch>
            <a:fillRect/>
          </a:stretch>
        </p:blipFill>
        <p:spPr bwMode="auto">
          <a:xfrm>
            <a:off x="2926102" y="4399873"/>
            <a:ext cx="5200270" cy="227957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Key issues</a:t>
            </a:r>
            <a:endParaRPr lang="en-AU" dirty="0">
              <a:solidFill>
                <a:srgbClr val="098687"/>
              </a:solidFill>
            </a:endParaRPr>
          </a:p>
        </p:txBody>
      </p:sp>
      <p:sp>
        <p:nvSpPr>
          <p:cNvPr id="3" name="Content Placeholder 2"/>
          <p:cNvSpPr>
            <a:spLocks noGrp="1"/>
          </p:cNvSpPr>
          <p:nvPr>
            <p:ph idx="1"/>
          </p:nvPr>
        </p:nvSpPr>
        <p:spPr/>
        <p:txBody>
          <a:bodyPr/>
          <a:lstStyle/>
          <a:p>
            <a:r>
              <a:rPr lang="en-AU" dirty="0" smtClean="0"/>
              <a:t>The important of price and price structure</a:t>
            </a:r>
            <a:endParaRPr lang="en-AU" dirty="0" smtClean="0"/>
          </a:p>
          <a:p>
            <a:r>
              <a:rPr lang="en-AU" dirty="0" smtClean="0"/>
              <a:t>What SMI (AMI) will enable in terms of pricing</a:t>
            </a:r>
          </a:p>
          <a:p>
            <a:r>
              <a:rPr lang="en-AU" dirty="0" smtClean="0"/>
              <a:t>Choices for </a:t>
            </a:r>
            <a:r>
              <a:rPr lang="en-AU" dirty="0" smtClean="0"/>
              <a:t>retailers</a:t>
            </a:r>
            <a:endParaRPr lang="en-AU" dirty="0" smtClean="0"/>
          </a:p>
          <a:p>
            <a:r>
              <a:rPr lang="en-AU" dirty="0" smtClean="0"/>
              <a:t>Choices </a:t>
            </a:r>
            <a:r>
              <a:rPr lang="en-AU" dirty="0" smtClean="0"/>
              <a:t>for </a:t>
            </a:r>
            <a:r>
              <a:rPr lang="en-AU" dirty="0" smtClean="0"/>
              <a:t>distributors</a:t>
            </a:r>
            <a:endParaRPr lang="en-AU" dirty="0" smtClean="0"/>
          </a:p>
          <a:p>
            <a:r>
              <a:rPr lang="en-AU" dirty="0" smtClean="0"/>
              <a:t>Choices for customers</a:t>
            </a:r>
          </a:p>
          <a:p>
            <a:r>
              <a:rPr lang="en-AU" dirty="0" smtClean="0"/>
              <a:t>Implications for vulnerable customers</a:t>
            </a:r>
            <a:endParaRPr lang="en-AU" dirty="0" smtClean="0"/>
          </a:p>
          <a:p>
            <a:r>
              <a:rPr lang="en-AU" dirty="0" smtClean="0"/>
              <a:t>Implications for demand management</a:t>
            </a:r>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a:t>
            </a:fld>
            <a:endParaRPr lang="en-GB"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zh-TW" dirty="0" smtClean="0">
                <a:solidFill>
                  <a:srgbClr val="098687"/>
                </a:solidFill>
              </a:rPr>
              <a:t>But it can work</a:t>
            </a:r>
            <a:endParaRPr lang="en-AU" dirty="0"/>
          </a:p>
        </p:txBody>
      </p:sp>
      <p:sp>
        <p:nvSpPr>
          <p:cNvPr id="3" name="Content Placeholder 2"/>
          <p:cNvSpPr>
            <a:spLocks noGrp="1"/>
          </p:cNvSpPr>
          <p:nvPr>
            <p:ph idx="1"/>
          </p:nvPr>
        </p:nvSpPr>
        <p:spPr>
          <a:xfrm>
            <a:off x="455613" y="1189810"/>
            <a:ext cx="8231187" cy="1101556"/>
          </a:xfrm>
        </p:spPr>
        <p:txBody>
          <a:bodyPr/>
          <a:lstStyle/>
          <a:p>
            <a:r>
              <a:rPr lang="en-AU" sz="1600" dirty="0" smtClean="0"/>
              <a:t>A very similar approach has been used successfully for about 18 years in NZ by Orion Energy – based on Long Run Average Incremental Cost  (LRAIC) process we developed in 1993 – now applies even to low voltage customers</a:t>
            </a:r>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19</a:t>
            </a:fld>
            <a:endParaRPr lang="en-GB" altLang="en-US"/>
          </a:p>
        </p:txBody>
      </p:sp>
      <p:sp>
        <p:nvSpPr>
          <p:cNvPr id="5" name="Content Placeholder 2"/>
          <p:cNvSpPr txBox="1">
            <a:spLocks/>
          </p:cNvSpPr>
          <p:nvPr/>
        </p:nvSpPr>
        <p:spPr bwMode="auto">
          <a:xfrm>
            <a:off x="446643" y="4774012"/>
            <a:ext cx="8231187" cy="110155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marL="288029" indent="-285779">
              <a:lnSpc>
                <a:spcPct val="110000"/>
              </a:lnSpc>
              <a:spcAft>
                <a:spcPts val="600"/>
              </a:spcAft>
              <a:buFont typeface="Arial" pitchFamily="34" charset="0"/>
              <a:buChar char="•"/>
              <a:defRPr/>
            </a:pPr>
            <a:r>
              <a:rPr lang="en-AU" sz="1600" b="1" dirty="0" smtClean="0">
                <a:solidFill>
                  <a:srgbClr val="777777"/>
                </a:solidFill>
              </a:rPr>
              <a:t>Retailers charged in aggregate for their customer load on the Orion Network</a:t>
            </a:r>
          </a:p>
          <a:p>
            <a:pPr marL="288029" indent="-285779">
              <a:lnSpc>
                <a:spcPct val="110000"/>
              </a:lnSpc>
              <a:spcAft>
                <a:spcPts val="600"/>
              </a:spcAft>
              <a:buFont typeface="Arial" pitchFamily="34" charset="0"/>
              <a:buChar char="•"/>
              <a:defRPr/>
            </a:pPr>
            <a:r>
              <a:rPr lang="en-AU" sz="1600" b="1" dirty="0" smtClean="0">
                <a:solidFill>
                  <a:srgbClr val="777777"/>
                </a:solidFill>
              </a:rPr>
              <a:t>They also deploy peak reduction rebates and embedded generation credits using the LRAIC – settled at Grid Exit Points (using NEM type data)</a:t>
            </a:r>
          </a:p>
          <a:p>
            <a:pPr marL="288029" indent="-285779">
              <a:lnSpc>
                <a:spcPct val="110000"/>
              </a:lnSpc>
              <a:spcAft>
                <a:spcPts val="600"/>
              </a:spcAft>
              <a:buFont typeface="Arial" pitchFamily="34" charset="0"/>
              <a:buChar char="•"/>
              <a:defRPr/>
            </a:pPr>
            <a:r>
              <a:rPr lang="en-AU" sz="1600" b="1" dirty="0" smtClean="0">
                <a:solidFill>
                  <a:srgbClr val="777777"/>
                </a:solidFill>
              </a:rPr>
              <a:t>All major Retailers </a:t>
            </a:r>
            <a:r>
              <a:rPr lang="en-AU" sz="1600" b="1" u="sng" dirty="0" smtClean="0">
                <a:solidFill>
                  <a:srgbClr val="777777"/>
                </a:solidFill>
              </a:rPr>
              <a:t>voluntarily</a:t>
            </a:r>
            <a:r>
              <a:rPr lang="en-AU" sz="1600" b="1" dirty="0" smtClean="0">
                <a:solidFill>
                  <a:srgbClr val="777777"/>
                </a:solidFill>
              </a:rPr>
              <a:t> installed Interval meters in response</a:t>
            </a:r>
          </a:p>
          <a:p>
            <a:pPr marL="227013" marR="0" lvl="0" indent="-227013" algn="l" defTabSz="830263" rtl="0" eaLnBrk="1" fontAlgn="base" latinLnBrk="0" hangingPunct="1">
              <a:lnSpc>
                <a:spcPct val="100000"/>
              </a:lnSpc>
              <a:spcBef>
                <a:spcPct val="70000"/>
              </a:spcBef>
              <a:spcAft>
                <a:spcPct val="0"/>
              </a:spcAft>
              <a:buClrTx/>
              <a:buSzTx/>
              <a:buFontTx/>
              <a:buChar char="•"/>
              <a:tabLst/>
              <a:defRPr/>
            </a:pPr>
            <a:endParaRPr kumimoji="0" lang="en-AU" sz="1800" b="0" i="0" u="none" strike="noStrike" kern="0" cap="none" spc="0" normalizeH="0" baseline="0" noProof="0" dirty="0">
              <a:ln>
                <a:noFill/>
              </a:ln>
              <a:solidFill>
                <a:schemeClr val="tx1"/>
              </a:solidFill>
              <a:effectLst/>
              <a:uLnTx/>
              <a:uFillTx/>
              <a:latin typeface="Microsoft Sans Serif" pitchFamily="34" charset="0"/>
              <a:ea typeface="+mn-ea"/>
              <a:cs typeface="Microsoft Sans Serif" pitchFamily="34" charset="0"/>
            </a:endParaRPr>
          </a:p>
        </p:txBody>
      </p:sp>
      <p:graphicFrame>
        <p:nvGraphicFramePr>
          <p:cNvPr id="7" name="Table 6"/>
          <p:cNvGraphicFramePr>
            <a:graphicFrameLocks noGrp="1"/>
          </p:cNvGraphicFramePr>
          <p:nvPr/>
        </p:nvGraphicFramePr>
        <p:xfrm>
          <a:off x="1371839" y="2105513"/>
          <a:ext cx="6030372" cy="2467546"/>
        </p:xfrm>
        <a:graphic>
          <a:graphicData uri="http://schemas.openxmlformats.org/drawingml/2006/table">
            <a:tbl>
              <a:tblPr firstRow="1" bandRow="1">
                <a:tableStyleId>{5C22544A-7EE6-4342-B048-85BDC9FD1C3A}</a:tableStyleId>
              </a:tblPr>
              <a:tblGrid>
                <a:gridCol w="2010124"/>
                <a:gridCol w="2010124"/>
                <a:gridCol w="2010124"/>
              </a:tblGrid>
              <a:tr h="304885">
                <a:tc>
                  <a:txBody>
                    <a:bodyPr/>
                    <a:lstStyle/>
                    <a:p>
                      <a:r>
                        <a:rPr lang="en-AU" sz="1400" dirty="0" smtClean="0"/>
                        <a:t>Tariff Component</a:t>
                      </a:r>
                      <a:endParaRPr lang="en-AU" sz="1400" dirty="0"/>
                    </a:p>
                  </a:txBody>
                  <a:tcPr marL="91466" marR="91466" marT="45733" marB="45733"/>
                </a:tc>
                <a:tc>
                  <a:txBody>
                    <a:bodyPr/>
                    <a:lstStyle/>
                    <a:p>
                      <a:endParaRPr lang="en-AU" sz="1400" dirty="0"/>
                    </a:p>
                  </a:txBody>
                  <a:tcPr marL="91466" marR="91466" marT="45733" marB="45733"/>
                </a:tc>
                <a:tc>
                  <a:txBody>
                    <a:bodyPr/>
                    <a:lstStyle/>
                    <a:p>
                      <a:endParaRPr lang="en-AU" sz="1400" dirty="0"/>
                    </a:p>
                  </a:txBody>
                  <a:tcPr marL="91466" marR="91466" marT="45733" marB="45733"/>
                </a:tc>
              </a:tr>
              <a:tr h="1158512">
                <a:tc>
                  <a:txBody>
                    <a:bodyPr/>
                    <a:lstStyle/>
                    <a:p>
                      <a:r>
                        <a:rPr lang="en-AU" sz="1400" dirty="0" smtClean="0"/>
                        <a:t>Peak Charge</a:t>
                      </a:r>
                      <a:endParaRPr lang="en-AU" sz="1400" dirty="0"/>
                    </a:p>
                  </a:txBody>
                  <a:tcPr marL="91466" marR="91466" marT="45733" marB="45733"/>
                </a:tc>
                <a:tc>
                  <a:txBody>
                    <a:bodyPr/>
                    <a:lstStyle/>
                    <a:p>
                      <a:r>
                        <a:rPr lang="en-AU" sz="1400" dirty="0" smtClean="0"/>
                        <a:t>42.80</a:t>
                      </a:r>
                      <a:r>
                        <a:rPr lang="en-AU" sz="1400" baseline="0" dirty="0" smtClean="0"/>
                        <a:t> cents/kW/day</a:t>
                      </a:r>
                      <a:endParaRPr lang="en-AU" sz="1400" dirty="0"/>
                    </a:p>
                  </a:txBody>
                  <a:tcPr marL="91466" marR="91466" marT="45733" marB="45733"/>
                </a:tc>
                <a:tc>
                  <a:txBody>
                    <a:bodyPr/>
                    <a:lstStyle/>
                    <a:p>
                      <a:r>
                        <a:rPr lang="en-AU" sz="1400" dirty="0" smtClean="0"/>
                        <a:t>Charged</a:t>
                      </a:r>
                      <a:r>
                        <a:rPr lang="en-AU" sz="1400" baseline="0" dirty="0" smtClean="0"/>
                        <a:t> based on usage recorded  on dynamic peak days</a:t>
                      </a:r>
                    </a:p>
                    <a:p>
                      <a:endParaRPr lang="en-AU" sz="1400" baseline="0" dirty="0" smtClean="0"/>
                    </a:p>
                    <a:p>
                      <a:endParaRPr lang="en-AU" sz="1400" dirty="0"/>
                    </a:p>
                  </a:txBody>
                  <a:tcPr marL="91466" marR="91466" marT="45733" marB="45733"/>
                </a:tc>
              </a:tr>
              <a:tr h="519450">
                <a:tc>
                  <a:txBody>
                    <a:bodyPr/>
                    <a:lstStyle/>
                    <a:p>
                      <a:r>
                        <a:rPr lang="en-AU" sz="1400" dirty="0" smtClean="0"/>
                        <a:t>Energy Charge Working Week</a:t>
                      </a:r>
                      <a:r>
                        <a:rPr lang="en-AU" sz="1400" baseline="0" dirty="0" smtClean="0"/>
                        <a:t> Days</a:t>
                      </a:r>
                      <a:endParaRPr lang="en-AU" sz="1400" dirty="0"/>
                    </a:p>
                  </a:txBody>
                  <a:tcPr marL="91466" marR="91466" marT="45733" marB="45733"/>
                </a:tc>
                <a:tc>
                  <a:txBody>
                    <a:bodyPr/>
                    <a:lstStyle/>
                    <a:p>
                      <a:r>
                        <a:rPr lang="en-AU" sz="1400" dirty="0" smtClean="0"/>
                        <a:t>6.215 cents/kWh</a:t>
                      </a:r>
                      <a:endParaRPr lang="en-AU" sz="1400" dirty="0"/>
                    </a:p>
                  </a:txBody>
                  <a:tcPr marL="91466" marR="91466" marT="45733" marB="45733"/>
                </a:tc>
                <a:tc>
                  <a:txBody>
                    <a:bodyPr/>
                    <a:lstStyle/>
                    <a:p>
                      <a:r>
                        <a:rPr lang="en-AU" sz="1400" dirty="0" smtClean="0"/>
                        <a:t>7 am to 9 pm</a:t>
                      </a:r>
                      <a:endParaRPr lang="en-AU" sz="1400" dirty="0"/>
                    </a:p>
                  </a:txBody>
                  <a:tcPr marL="91466" marR="91466" marT="45733" marB="45733"/>
                </a:tc>
              </a:tr>
              <a:tr h="484699">
                <a:tc>
                  <a:txBody>
                    <a:bodyPr/>
                    <a:lstStyle/>
                    <a:p>
                      <a:r>
                        <a:rPr lang="en-AU" sz="1400" dirty="0" smtClean="0"/>
                        <a:t>Energy</a:t>
                      </a:r>
                      <a:r>
                        <a:rPr lang="en-AU" sz="1400" baseline="0" dirty="0" smtClean="0"/>
                        <a:t> Charge - Other</a:t>
                      </a:r>
                      <a:endParaRPr lang="en-AU" sz="1400" dirty="0"/>
                    </a:p>
                  </a:txBody>
                  <a:tcPr marL="91466" marR="91466" marT="45733" marB="45733"/>
                </a:tc>
                <a:tc>
                  <a:txBody>
                    <a:bodyPr/>
                    <a:lstStyle/>
                    <a:p>
                      <a:r>
                        <a:rPr lang="en-AU" sz="1400" dirty="0" smtClean="0"/>
                        <a:t>0.785 cents/kWh</a:t>
                      </a:r>
                      <a:endParaRPr lang="en-AU" sz="1400" dirty="0"/>
                    </a:p>
                  </a:txBody>
                  <a:tcPr marL="91466" marR="91466" marT="45733" marB="45733"/>
                </a:tc>
                <a:tc>
                  <a:txBody>
                    <a:bodyPr/>
                    <a:lstStyle/>
                    <a:p>
                      <a:r>
                        <a:rPr lang="en-AU" sz="1400" dirty="0" smtClean="0"/>
                        <a:t>Rest is all Off peak</a:t>
                      </a:r>
                      <a:endParaRPr lang="en-AU" sz="1400" dirty="0"/>
                    </a:p>
                  </a:txBody>
                  <a:tcPr marL="91466" marR="91466" marT="45733" marB="45733"/>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92" y="355683"/>
            <a:ext cx="8002390" cy="787582"/>
          </a:xfrm>
        </p:spPr>
        <p:txBody>
          <a:bodyPr/>
          <a:lstStyle/>
          <a:p>
            <a:pPr>
              <a:lnSpc>
                <a:spcPct val="100000"/>
              </a:lnSpc>
            </a:pPr>
            <a:r>
              <a:rPr lang="en-AU" altLang="zh-TW" dirty="0" smtClean="0">
                <a:solidFill>
                  <a:srgbClr val="098687"/>
                </a:solidFill>
              </a:rPr>
              <a:t>Impact of </a:t>
            </a:r>
            <a:r>
              <a:rPr lang="en-AU" altLang="zh-TW" dirty="0" smtClean="0">
                <a:solidFill>
                  <a:srgbClr val="098687"/>
                </a:solidFill>
              </a:rPr>
              <a:t>load factor on </a:t>
            </a:r>
            <a:r>
              <a:rPr lang="en-AU" altLang="zh-TW" dirty="0" smtClean="0">
                <a:solidFill>
                  <a:srgbClr val="098687"/>
                </a:solidFill>
              </a:rPr>
              <a:t>low voltage tariff charged to Retailers</a:t>
            </a:r>
          </a:p>
        </p:txBody>
      </p:sp>
      <p:sp>
        <p:nvSpPr>
          <p:cNvPr id="22531" name="Slide Number Placeholder 3"/>
          <p:cNvSpPr>
            <a:spLocks noGrp="1"/>
          </p:cNvSpPr>
          <p:nvPr>
            <p:ph type="sldNum" sz="quarter" idx="10"/>
          </p:nvPr>
        </p:nvSpPr>
        <p:spPr>
          <a:noFill/>
        </p:spPr>
        <p:txBody>
          <a:bodyPr/>
          <a:lstStyle/>
          <a:p>
            <a:fld id="{B2057419-4596-4164-AE58-64640167B301}" type="slidenum">
              <a:rPr lang="en-AU"/>
              <a:pPr/>
              <a:t>20</a:t>
            </a:fld>
            <a:endParaRPr lang="en-AU"/>
          </a:p>
        </p:txBody>
      </p:sp>
      <p:pic>
        <p:nvPicPr>
          <p:cNvPr id="22532" name="Picture 2"/>
          <p:cNvPicPr>
            <a:picLocks noChangeAspect="1" noChangeArrowheads="1"/>
          </p:cNvPicPr>
          <p:nvPr/>
        </p:nvPicPr>
        <p:blipFill>
          <a:blip r:embed="rId2" cstate="print"/>
          <a:srcRect/>
          <a:stretch>
            <a:fillRect/>
          </a:stretch>
        </p:blipFill>
        <p:spPr bwMode="auto">
          <a:xfrm>
            <a:off x="617645" y="1143265"/>
            <a:ext cx="7842024" cy="5127225"/>
          </a:xfrm>
          <a:prstGeom prst="rect">
            <a:avLst/>
          </a:prstGeom>
          <a:noFill/>
          <a:ln w="9525">
            <a:solidFill>
              <a:srgbClr val="000000"/>
            </a:solid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lvl1pPr defTabSz="790575">
              <a:defRPr sz="1400">
                <a:solidFill>
                  <a:schemeClr val="tx1"/>
                </a:solidFill>
                <a:latin typeface="Arial" charset="0"/>
              </a:defRPr>
            </a:lvl1pPr>
            <a:lvl2pPr marL="742950" indent="-285750" defTabSz="790575">
              <a:defRPr sz="1400">
                <a:solidFill>
                  <a:schemeClr val="tx1"/>
                </a:solidFill>
                <a:latin typeface="Arial" charset="0"/>
              </a:defRPr>
            </a:lvl2pPr>
            <a:lvl3pPr marL="1143000" indent="-228600" defTabSz="790575">
              <a:defRPr sz="1400">
                <a:solidFill>
                  <a:schemeClr val="tx1"/>
                </a:solidFill>
                <a:latin typeface="Arial" charset="0"/>
              </a:defRPr>
            </a:lvl3pPr>
            <a:lvl4pPr marL="1600200" indent="-228600" defTabSz="790575">
              <a:defRPr sz="1400">
                <a:solidFill>
                  <a:schemeClr val="tx1"/>
                </a:solidFill>
                <a:latin typeface="Arial" charset="0"/>
              </a:defRPr>
            </a:lvl4pPr>
            <a:lvl5pPr marL="2057400" indent="-228600" defTabSz="790575">
              <a:defRPr sz="1400">
                <a:solidFill>
                  <a:schemeClr val="tx1"/>
                </a:solidFill>
                <a:latin typeface="Arial" charset="0"/>
              </a:defRPr>
            </a:lvl5pPr>
            <a:lvl6pPr marL="2514600" indent="-228600" defTabSz="790575" eaLnBrk="0" fontAlgn="base" hangingPunct="0">
              <a:spcBef>
                <a:spcPct val="0"/>
              </a:spcBef>
              <a:spcAft>
                <a:spcPct val="0"/>
              </a:spcAft>
              <a:defRPr sz="1400">
                <a:solidFill>
                  <a:schemeClr val="tx1"/>
                </a:solidFill>
                <a:latin typeface="Arial" charset="0"/>
              </a:defRPr>
            </a:lvl6pPr>
            <a:lvl7pPr marL="2971800" indent="-228600" defTabSz="790575" eaLnBrk="0" fontAlgn="base" hangingPunct="0">
              <a:spcBef>
                <a:spcPct val="0"/>
              </a:spcBef>
              <a:spcAft>
                <a:spcPct val="0"/>
              </a:spcAft>
              <a:defRPr sz="1400">
                <a:solidFill>
                  <a:schemeClr val="tx1"/>
                </a:solidFill>
                <a:latin typeface="Arial" charset="0"/>
              </a:defRPr>
            </a:lvl7pPr>
            <a:lvl8pPr marL="3429000" indent="-228600" defTabSz="790575" eaLnBrk="0" fontAlgn="base" hangingPunct="0">
              <a:spcBef>
                <a:spcPct val="0"/>
              </a:spcBef>
              <a:spcAft>
                <a:spcPct val="0"/>
              </a:spcAft>
              <a:defRPr sz="1400">
                <a:solidFill>
                  <a:schemeClr val="tx1"/>
                </a:solidFill>
                <a:latin typeface="Arial" charset="0"/>
              </a:defRPr>
            </a:lvl8pPr>
            <a:lvl9pPr marL="3886200" indent="-228600" defTabSz="790575" eaLnBrk="0" fontAlgn="base" hangingPunct="0">
              <a:spcBef>
                <a:spcPct val="0"/>
              </a:spcBef>
              <a:spcAft>
                <a:spcPct val="0"/>
              </a:spcAft>
              <a:defRPr sz="1400">
                <a:solidFill>
                  <a:schemeClr val="tx1"/>
                </a:solidFill>
                <a:latin typeface="Arial" charset="0"/>
              </a:defRPr>
            </a:lvl9pPr>
          </a:lstStyle>
          <a:p>
            <a:fld id="{52097610-7413-413F-934E-AC0D06715841}" type="slidenum">
              <a:rPr lang="en-GB" altLang="en-US" sz="800"/>
              <a:pPr/>
              <a:t>21</a:t>
            </a:fld>
            <a:endParaRPr lang="en-GB" altLang="en-US" sz="800" dirty="0"/>
          </a:p>
        </p:txBody>
      </p:sp>
      <p:sp>
        <p:nvSpPr>
          <p:cNvPr id="13315" name="Rectangle 4"/>
          <p:cNvSpPr>
            <a:spLocks noChangeArrowheads="1"/>
          </p:cNvSpPr>
          <p:nvPr/>
        </p:nvSpPr>
        <p:spPr bwMode="auto">
          <a:xfrm>
            <a:off x="4593908" y="3991978"/>
            <a:ext cx="4027487" cy="16389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spAutoFit/>
          </a:bodyPr>
          <a:lstStyle/>
          <a:p>
            <a:pPr marL="304800" indent="-304800" algn="r" eaLnBrk="1" hangingPunct="1">
              <a:spcBef>
                <a:spcPct val="70000"/>
              </a:spcBef>
            </a:pPr>
            <a:r>
              <a:rPr lang="en-NZ" sz="1500" b="1" dirty="0" smtClean="0">
                <a:solidFill>
                  <a:srgbClr val="A7AAAB"/>
                </a:solidFill>
                <a:latin typeface="Microsoft Sans Serif" pitchFamily="34" charset="0"/>
                <a:cs typeface="Microsoft Sans Serif" pitchFamily="34" charset="0"/>
              </a:rPr>
              <a:t>Lance Hoch</a:t>
            </a:r>
            <a:br>
              <a:rPr lang="en-NZ" sz="1500" b="1" dirty="0" smtClean="0">
                <a:solidFill>
                  <a:srgbClr val="A7AAAB"/>
                </a:solidFill>
                <a:latin typeface="Microsoft Sans Serif" pitchFamily="34" charset="0"/>
                <a:cs typeface="Microsoft Sans Serif" pitchFamily="34" charset="0"/>
              </a:rPr>
            </a:br>
            <a:r>
              <a:rPr lang="en-US" sz="1500" dirty="0" smtClean="0">
                <a:solidFill>
                  <a:srgbClr val="A7AAAB"/>
                </a:solidFill>
                <a:latin typeface="Microsoft Sans Serif" pitchFamily="34" charset="0"/>
                <a:cs typeface="Microsoft Sans Serif" pitchFamily="34" charset="0"/>
              </a:rPr>
              <a:t>Oakley Greenwood Pty Ltd</a:t>
            </a:r>
            <a:br>
              <a:rPr lang="en-US" sz="1500" dirty="0" smtClean="0">
                <a:solidFill>
                  <a:srgbClr val="A7AAAB"/>
                </a:solidFill>
                <a:latin typeface="Microsoft Sans Serif" pitchFamily="34" charset="0"/>
                <a:cs typeface="Microsoft Sans Serif" pitchFamily="34" charset="0"/>
              </a:rPr>
            </a:br>
            <a:r>
              <a:rPr lang="en-US" sz="1500" dirty="0" smtClean="0">
                <a:solidFill>
                  <a:srgbClr val="A7AAAB"/>
                </a:solidFill>
                <a:latin typeface="Microsoft Sans Serif" pitchFamily="34" charset="0"/>
                <a:cs typeface="Microsoft Sans Serif" pitchFamily="34" charset="0"/>
              </a:rPr>
              <a:t>GPO Box 4345</a:t>
            </a:r>
            <a:br>
              <a:rPr lang="en-US" sz="1500" dirty="0" smtClean="0">
                <a:solidFill>
                  <a:srgbClr val="A7AAAB"/>
                </a:solidFill>
                <a:latin typeface="Microsoft Sans Serif" pitchFamily="34" charset="0"/>
                <a:cs typeface="Microsoft Sans Serif" pitchFamily="34" charset="0"/>
              </a:rPr>
            </a:br>
            <a:r>
              <a:rPr lang="en-US" sz="1500" dirty="0" smtClean="0">
                <a:solidFill>
                  <a:srgbClr val="A7AAAB"/>
                </a:solidFill>
                <a:latin typeface="Microsoft Sans Serif" pitchFamily="34" charset="0"/>
                <a:cs typeface="Microsoft Sans Serif" pitchFamily="34" charset="0"/>
              </a:rPr>
              <a:t>Melbourne 3000</a:t>
            </a:r>
            <a:br>
              <a:rPr lang="en-US" sz="1500" dirty="0" smtClean="0">
                <a:solidFill>
                  <a:srgbClr val="A7AAAB"/>
                </a:solidFill>
                <a:latin typeface="Microsoft Sans Serif" pitchFamily="34" charset="0"/>
                <a:cs typeface="Microsoft Sans Serif" pitchFamily="34" charset="0"/>
              </a:rPr>
            </a:br>
            <a:r>
              <a:rPr lang="en-NZ" sz="1500" dirty="0" smtClean="0">
                <a:solidFill>
                  <a:srgbClr val="A7AAAB"/>
                </a:solidFill>
                <a:latin typeface="Microsoft Sans Serif" pitchFamily="34" charset="0"/>
                <a:cs typeface="Microsoft Sans Serif" pitchFamily="34" charset="0"/>
              </a:rPr>
              <a:t>+61 4 1172 1386</a:t>
            </a:r>
          </a:p>
          <a:p>
            <a:pPr marL="304800" indent="-304800" algn="r" eaLnBrk="1" hangingPunct="1">
              <a:spcBef>
                <a:spcPct val="70000"/>
              </a:spcBef>
            </a:pPr>
            <a:r>
              <a:rPr lang="en-NZ" sz="1500" b="1" dirty="0" smtClean="0">
                <a:solidFill>
                  <a:srgbClr val="A7AAAB"/>
                </a:solidFill>
                <a:latin typeface="Microsoft Sans Serif" pitchFamily="34" charset="0"/>
                <a:cs typeface="Microsoft Sans Serif" pitchFamily="34" charset="0"/>
              </a:rPr>
              <a:t>lhoch@oakleygreenwood.com.au</a:t>
            </a:r>
            <a:endParaRPr lang="en-NZ" sz="1500" b="1" dirty="0">
              <a:solidFill>
                <a:srgbClr val="A7AAAB"/>
              </a:solidFill>
              <a:latin typeface="Microsoft Sans Serif" pitchFamily="34" charset="0"/>
              <a:cs typeface="Microsoft Sans Serif" pitchFamily="34" charset="0"/>
            </a:endParaRPr>
          </a:p>
        </p:txBody>
      </p:sp>
      <p:sp>
        <p:nvSpPr>
          <p:cNvPr id="4" name="TextBox 3"/>
          <p:cNvSpPr txBox="1"/>
          <p:nvPr/>
        </p:nvSpPr>
        <p:spPr>
          <a:xfrm>
            <a:off x="7207758" y="3377929"/>
            <a:ext cx="1380506" cy="400110"/>
          </a:xfrm>
          <a:prstGeom prst="rect">
            <a:avLst/>
          </a:prstGeom>
          <a:noFill/>
        </p:spPr>
        <p:txBody>
          <a:bodyPr wrap="none" rtlCol="0">
            <a:spAutoFit/>
          </a:bodyPr>
          <a:lstStyle/>
          <a:p>
            <a:r>
              <a:rPr lang="en-AU" sz="2000" b="1" dirty="0" smtClean="0">
                <a:solidFill>
                  <a:srgbClr val="098687"/>
                </a:solidFill>
                <a:latin typeface="Microsoft Sans Serif" pitchFamily="34" charset="0"/>
                <a:ea typeface="+mj-ea"/>
                <a:cs typeface="Microsoft Sans Serif" pitchFamily="34" charset="0"/>
              </a:rPr>
              <a:t>Thank you</a:t>
            </a:r>
          </a:p>
        </p:txBody>
      </p:sp>
      <p:sp>
        <p:nvSpPr>
          <p:cNvPr id="5" name="TextBox 4"/>
          <p:cNvSpPr txBox="1"/>
          <p:nvPr/>
        </p:nvSpPr>
        <p:spPr>
          <a:xfrm>
            <a:off x="796905" y="1463040"/>
            <a:ext cx="7738016" cy="923330"/>
          </a:xfrm>
          <a:prstGeom prst="rect">
            <a:avLst/>
          </a:prstGeom>
          <a:noFill/>
        </p:spPr>
        <p:txBody>
          <a:bodyPr wrap="none" rtlCol="0">
            <a:spAutoFit/>
          </a:bodyPr>
          <a:lstStyle/>
          <a:p>
            <a:pPr algn="r"/>
            <a:r>
              <a:rPr lang="en-AU" sz="2000" b="1" i="1" dirty="0" smtClean="0">
                <a:solidFill>
                  <a:srgbClr val="098687"/>
                </a:solidFill>
                <a:latin typeface="Microsoft Sans Serif" pitchFamily="34" charset="0"/>
                <a:ea typeface="+mj-ea"/>
                <a:cs typeface="Microsoft Sans Serif" pitchFamily="34" charset="0"/>
              </a:rPr>
              <a:t>Living in the modern world is a lot like having bees in your bonnet –</a:t>
            </a:r>
          </a:p>
          <a:p>
            <a:pPr algn="r"/>
            <a:r>
              <a:rPr lang="en-AU" sz="2000" b="1" i="1" dirty="0" smtClean="0">
                <a:solidFill>
                  <a:srgbClr val="098687"/>
                </a:solidFill>
                <a:latin typeface="Microsoft Sans Serif" pitchFamily="34" charset="0"/>
                <a:ea typeface="+mj-ea"/>
                <a:cs typeface="Microsoft Sans Serif" pitchFamily="34" charset="0"/>
              </a:rPr>
              <a:t>but there they are.</a:t>
            </a:r>
          </a:p>
          <a:p>
            <a:pPr algn="r"/>
            <a:r>
              <a:rPr lang="en-AU" dirty="0" smtClean="0"/>
              <a:t>Duck’s Breath Mystery Theatre</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57200" y="5116019"/>
            <a:ext cx="8229600" cy="1048113"/>
          </a:xfrm>
          <a:prstGeom prst="rect">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AU" dirty="0" smtClean="0">
                <a:solidFill>
                  <a:srgbClr val="098687"/>
                </a:solidFill>
              </a:rPr>
              <a:t>The importance of price and </a:t>
            </a:r>
            <a:r>
              <a:rPr lang="en-AU" dirty="0" smtClean="0">
                <a:solidFill>
                  <a:srgbClr val="098687"/>
                </a:solidFill>
              </a:rPr>
              <a:t>price </a:t>
            </a:r>
            <a:r>
              <a:rPr lang="en-AU" dirty="0" smtClean="0">
                <a:solidFill>
                  <a:srgbClr val="098687"/>
                </a:solidFill>
              </a:rPr>
              <a:t>structure</a:t>
            </a:r>
          </a:p>
        </p:txBody>
      </p:sp>
      <p:sp>
        <p:nvSpPr>
          <p:cNvPr id="3" name="Content Placeholder 2"/>
          <p:cNvSpPr>
            <a:spLocks noGrp="1"/>
          </p:cNvSpPr>
          <p:nvPr>
            <p:ph idx="1"/>
          </p:nvPr>
        </p:nvSpPr>
        <p:spPr>
          <a:xfrm>
            <a:off x="455613" y="1200567"/>
            <a:ext cx="8231187" cy="4035425"/>
          </a:xfrm>
        </p:spPr>
        <p:txBody>
          <a:bodyPr/>
          <a:lstStyle/>
          <a:p>
            <a:r>
              <a:rPr lang="en-AU" dirty="0" smtClean="0"/>
              <a:t>Prices remained relatively low in real terms until 2008</a:t>
            </a:r>
          </a:p>
          <a:p>
            <a:pPr lvl="1"/>
            <a:r>
              <a:rPr lang="en-AU" dirty="0" smtClean="0"/>
              <a:t>Total energy consumption grew steadily, though peak demand grew faster largely due to strong economy and rapid increase in penetration of air-conditioning</a:t>
            </a:r>
          </a:p>
          <a:p>
            <a:pPr lvl="1"/>
            <a:r>
              <a:rPr lang="en-AU" dirty="0" smtClean="0"/>
              <a:t>Load factors decline, which drives up average unit price</a:t>
            </a:r>
          </a:p>
          <a:p>
            <a:r>
              <a:rPr lang="en-AU" dirty="0" smtClean="0"/>
              <a:t>Significant prices increase begin, particularly in NSW and QLD</a:t>
            </a:r>
          </a:p>
          <a:p>
            <a:pPr lvl="1"/>
            <a:r>
              <a:rPr lang="en-AU" dirty="0" smtClean="0"/>
              <a:t>Some DBs (</a:t>
            </a:r>
            <a:r>
              <a:rPr lang="en-AU" dirty="0" err="1" smtClean="0"/>
              <a:t>Ausgrid</a:t>
            </a:r>
            <a:r>
              <a:rPr lang="en-AU" dirty="0" smtClean="0"/>
              <a:t>, </a:t>
            </a:r>
            <a:r>
              <a:rPr lang="en-AU" dirty="0" err="1" smtClean="0"/>
              <a:t>Energex</a:t>
            </a:r>
            <a:r>
              <a:rPr lang="en-AU" dirty="0" smtClean="0"/>
              <a:t>) start to notice a decline in weather normalised consumption in the residential sector, though peak demand continues to grow (though slower than previously)</a:t>
            </a:r>
          </a:p>
          <a:p>
            <a:pPr lvl="1"/>
            <a:r>
              <a:rPr lang="en-AU" dirty="0" smtClean="0"/>
              <a:t>But the combination is likely to be even worse for load factor: </a:t>
            </a:r>
            <a:r>
              <a:rPr lang="en-AU" dirty="0" err="1" smtClean="0"/>
              <a:t>Ausgrid</a:t>
            </a:r>
            <a:r>
              <a:rPr lang="en-AU" dirty="0" smtClean="0"/>
              <a:t> forecast to 2019 (total system load):</a:t>
            </a:r>
          </a:p>
          <a:p>
            <a:pPr lvl="2"/>
            <a:r>
              <a:rPr lang="en-AU" dirty="0" smtClean="0"/>
              <a:t>Peak demand: 	       +1.6% pa</a:t>
            </a:r>
          </a:p>
          <a:p>
            <a:pPr lvl="2"/>
            <a:r>
              <a:rPr lang="en-AU" dirty="0" smtClean="0"/>
              <a:t>Energy consumption:     </a:t>
            </a:r>
            <a:r>
              <a:rPr lang="en-AU" dirty="0" smtClean="0">
                <a:solidFill>
                  <a:srgbClr val="FF0000"/>
                </a:solidFill>
              </a:rPr>
              <a:t>- 1.4% pa</a:t>
            </a:r>
            <a:endParaRPr lang="en-AU" dirty="0">
              <a:solidFill>
                <a:srgbClr val="FF0000"/>
              </a:solidFill>
            </a:endParaRPr>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2</a:t>
            </a:fld>
            <a:endParaRPr lang="en-GB" altLang="en-US"/>
          </a:p>
        </p:txBody>
      </p:sp>
      <p:sp>
        <p:nvSpPr>
          <p:cNvPr id="5" name="TextBox 4"/>
          <p:cNvSpPr txBox="1"/>
          <p:nvPr/>
        </p:nvSpPr>
        <p:spPr>
          <a:xfrm>
            <a:off x="602428" y="5235255"/>
            <a:ext cx="8084372" cy="830997"/>
          </a:xfrm>
          <a:prstGeom prst="rect">
            <a:avLst/>
          </a:prstGeom>
          <a:noFill/>
        </p:spPr>
        <p:txBody>
          <a:bodyPr wrap="square" rtlCol="0">
            <a:spAutoFit/>
          </a:bodyPr>
          <a:lstStyle/>
          <a:p>
            <a:r>
              <a:rPr lang="en-AU" sz="1600" b="1" dirty="0" smtClean="0">
                <a:solidFill>
                  <a:schemeClr val="bg1"/>
                </a:solidFill>
              </a:rPr>
              <a:t>This is a rationale response to price by consumers to largely flat energy pricing.</a:t>
            </a:r>
          </a:p>
          <a:p>
            <a:r>
              <a:rPr lang="en-AU" sz="1600" b="1" dirty="0" smtClean="0">
                <a:solidFill>
                  <a:schemeClr val="bg1"/>
                </a:solidFill>
              </a:rPr>
              <a:t>Consumers respond to price and price structure.</a:t>
            </a:r>
          </a:p>
          <a:p>
            <a:r>
              <a:rPr lang="en-AU" sz="1600" b="1" dirty="0" smtClean="0">
                <a:solidFill>
                  <a:schemeClr val="bg1"/>
                </a:solidFill>
              </a:rPr>
              <a:t>Current pricing exacerbates the ‘top end’ problem.</a:t>
            </a:r>
            <a:endParaRPr lang="en-AU"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What SMI (AMI) will enable in terms of pricing</a:t>
            </a:r>
            <a:r>
              <a:rPr lang="en-AU" dirty="0" smtClean="0"/>
              <a:t/>
            </a:r>
            <a:br>
              <a:rPr lang="en-AU" dirty="0" smtClean="0"/>
            </a:br>
            <a:endParaRPr lang="en-AU" dirty="0"/>
          </a:p>
        </p:txBody>
      </p:sp>
      <p:sp>
        <p:nvSpPr>
          <p:cNvPr id="3" name="Content Placeholder 2"/>
          <p:cNvSpPr>
            <a:spLocks noGrp="1"/>
          </p:cNvSpPr>
          <p:nvPr>
            <p:ph idx="1"/>
          </p:nvPr>
        </p:nvSpPr>
        <p:spPr>
          <a:xfrm>
            <a:off x="455613" y="1222083"/>
            <a:ext cx="8231187" cy="4035425"/>
          </a:xfrm>
        </p:spPr>
        <p:txBody>
          <a:bodyPr/>
          <a:lstStyle/>
          <a:p>
            <a:r>
              <a:rPr lang="en-AU" sz="1600" dirty="0" smtClean="0"/>
              <a:t>The </a:t>
            </a:r>
            <a:r>
              <a:rPr lang="en-AU" sz="1600" dirty="0" smtClean="0"/>
              <a:t>profile available from an interval meter </a:t>
            </a:r>
            <a:r>
              <a:rPr lang="en-AU" sz="1600" dirty="0" smtClean="0"/>
              <a:t>will allow </a:t>
            </a:r>
            <a:r>
              <a:rPr lang="en-AU" sz="1600" dirty="0" smtClean="0"/>
              <a:t>accurate assessment of the customer’s use of wholesale energy and network assets, and therefore the real cost of being </a:t>
            </a:r>
            <a:r>
              <a:rPr lang="en-AU" sz="1600" dirty="0" smtClean="0"/>
              <a:t>served</a:t>
            </a:r>
          </a:p>
          <a:p>
            <a:r>
              <a:rPr lang="en-AU" sz="1600" dirty="0" smtClean="0"/>
              <a:t>IHD, web portals and other applications will provide customers with very granular information on their energy use</a:t>
            </a:r>
          </a:p>
          <a:p>
            <a:r>
              <a:rPr lang="en-AU" sz="1600" dirty="0" smtClean="0"/>
              <a:t>In most cases, though, price (rather than information alone) will drive behaviour </a:t>
            </a:r>
            <a:endParaRPr lang="en-AU" sz="1600" dirty="0" smtClean="0"/>
          </a:p>
          <a:p>
            <a:r>
              <a:rPr lang="en-AU" sz="1600" dirty="0" smtClean="0"/>
              <a:t>Customers, retailers and distributors will face new choices</a:t>
            </a:r>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3</a:t>
            </a:fld>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Choices for retailers</a:t>
            </a:r>
          </a:p>
        </p:txBody>
      </p:sp>
      <p:sp>
        <p:nvSpPr>
          <p:cNvPr id="3" name="Content Placeholder 2"/>
          <p:cNvSpPr>
            <a:spLocks noGrp="1"/>
          </p:cNvSpPr>
          <p:nvPr>
            <p:ph idx="1"/>
          </p:nvPr>
        </p:nvSpPr>
        <p:spPr>
          <a:xfrm>
            <a:off x="455613" y="1200567"/>
            <a:ext cx="8231187" cy="4576276"/>
          </a:xfrm>
        </p:spPr>
        <p:txBody>
          <a:bodyPr/>
          <a:lstStyle/>
          <a:p>
            <a:r>
              <a:rPr lang="en-AU" dirty="0" smtClean="0"/>
              <a:t>The serving retailer will know</a:t>
            </a:r>
          </a:p>
          <a:p>
            <a:pPr lvl="1"/>
            <a:r>
              <a:rPr lang="en-AU" dirty="0" smtClean="0"/>
              <a:t>Which customers they are serving at a loss</a:t>
            </a:r>
          </a:p>
          <a:p>
            <a:pPr lvl="1"/>
            <a:r>
              <a:rPr lang="en-AU" dirty="0" smtClean="0"/>
              <a:t>Which customers are producing above average profit</a:t>
            </a:r>
          </a:p>
          <a:p>
            <a:r>
              <a:rPr lang="en-AU" dirty="0" smtClean="0"/>
              <a:t>The first thing to note is that this unwinds hidden cross subsidies between individual customers</a:t>
            </a:r>
          </a:p>
          <a:p>
            <a:r>
              <a:rPr lang="en-AU" dirty="0" smtClean="0"/>
              <a:t>It also </a:t>
            </a:r>
            <a:r>
              <a:rPr lang="en-AU" dirty="0" err="1" smtClean="0"/>
              <a:t>dis</a:t>
            </a:r>
            <a:r>
              <a:rPr lang="en-AU" dirty="0" smtClean="0"/>
              <a:t>-creates the </a:t>
            </a:r>
            <a:r>
              <a:rPr lang="en-AU" i="1" dirty="0" smtClean="0"/>
              <a:t>prima facia</a:t>
            </a:r>
            <a:r>
              <a:rPr lang="en-AU" dirty="0" smtClean="0"/>
              <a:t> retail value of larger volume customers</a:t>
            </a:r>
          </a:p>
          <a:p>
            <a:pPr lvl="1"/>
            <a:r>
              <a:rPr lang="en-AU" dirty="0" smtClean="0"/>
              <a:t>When all customers have the same profile, the largest provide the largest retail margin </a:t>
            </a:r>
          </a:p>
          <a:p>
            <a:r>
              <a:rPr lang="en-AU" dirty="0" smtClean="0"/>
              <a:t>More importantly</a:t>
            </a:r>
          </a:p>
          <a:p>
            <a:pPr lvl="1"/>
            <a:r>
              <a:rPr lang="en-AU" dirty="0" smtClean="0"/>
              <a:t>The price offer to the former group will go up, as the retailer will not want to knowingly serve customers at a loss</a:t>
            </a:r>
          </a:p>
          <a:p>
            <a:pPr lvl="1"/>
            <a:r>
              <a:rPr lang="en-AU" dirty="0" smtClean="0"/>
              <a:t>The retailer will also need to be prepared to offer a better price to the latter group as they will be vulnerable to other retailers willing to serve them at an average profit and who can determine how to do so by assessing the load profile</a:t>
            </a:r>
          </a:p>
          <a:p>
            <a:endParaRPr lang="en-AU"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4</a:t>
            </a:fld>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Choices for distributors</a:t>
            </a:r>
          </a:p>
        </p:txBody>
      </p:sp>
      <p:sp>
        <p:nvSpPr>
          <p:cNvPr id="3" name="Content Placeholder 2"/>
          <p:cNvSpPr>
            <a:spLocks noGrp="1"/>
          </p:cNvSpPr>
          <p:nvPr>
            <p:ph idx="1"/>
          </p:nvPr>
        </p:nvSpPr>
        <p:spPr>
          <a:xfrm>
            <a:off x="455613" y="1340421"/>
            <a:ext cx="8231187" cy="4035425"/>
          </a:xfrm>
        </p:spPr>
        <p:txBody>
          <a:bodyPr/>
          <a:lstStyle/>
          <a:p>
            <a:r>
              <a:rPr lang="en-AU" sz="1600" dirty="0" smtClean="0"/>
              <a:t>AMI (and the now virtually complete separation of distribution and retail businesses) opens a number of questions that have always been there:</a:t>
            </a:r>
          </a:p>
          <a:p>
            <a:pPr lvl="1"/>
            <a:r>
              <a:rPr lang="en-AU" sz="1400" i="1" dirty="0" smtClean="0"/>
              <a:t>What commodity should we price</a:t>
            </a:r>
            <a:r>
              <a:rPr lang="en-AU" sz="1400" dirty="0" smtClean="0"/>
              <a:t> – kWh, kW, </a:t>
            </a:r>
            <a:r>
              <a:rPr lang="en-AU" sz="1400" dirty="0" err="1" smtClean="0"/>
              <a:t>kVa</a:t>
            </a:r>
            <a:r>
              <a:rPr lang="en-AU" sz="1400" dirty="0" smtClean="0"/>
              <a:t>?</a:t>
            </a:r>
          </a:p>
          <a:p>
            <a:pPr lvl="1"/>
            <a:r>
              <a:rPr lang="en-AU" sz="1400" i="1" dirty="0" smtClean="0"/>
              <a:t>On what basis should we differentiate our pricing</a:t>
            </a:r>
            <a:r>
              <a:rPr lang="en-AU" sz="1400" dirty="0" smtClean="0"/>
              <a:t> – end-use customer class or use of system assets?</a:t>
            </a:r>
          </a:p>
          <a:p>
            <a:pPr lvl="1"/>
            <a:r>
              <a:rPr lang="en-AU" sz="1400" i="1" dirty="0" smtClean="0"/>
              <a:t>Who are our </a:t>
            </a:r>
            <a:r>
              <a:rPr lang="en-AU" sz="1400" i="1" dirty="0" smtClean="0"/>
              <a:t>customers</a:t>
            </a:r>
            <a:r>
              <a:rPr lang="en-AU" sz="1400" dirty="0" smtClean="0"/>
              <a:t> – end </a:t>
            </a:r>
            <a:r>
              <a:rPr lang="en-AU" sz="1400" dirty="0" smtClean="0"/>
              <a:t>users or retailers</a:t>
            </a:r>
            <a:r>
              <a:rPr lang="en-AU" sz="1400" dirty="0" smtClean="0"/>
              <a:t>?</a:t>
            </a:r>
          </a:p>
          <a:p>
            <a:r>
              <a:rPr lang="en-AU" sz="1600" dirty="0" smtClean="0"/>
              <a:t>Our </a:t>
            </a:r>
            <a:r>
              <a:rPr lang="en-AU" sz="1600" dirty="0" err="1" smtClean="0"/>
              <a:t>strawman</a:t>
            </a:r>
            <a:r>
              <a:rPr lang="en-AU" sz="1600" dirty="0" smtClean="0"/>
              <a:t> for best outcomes:</a:t>
            </a:r>
          </a:p>
          <a:p>
            <a:pPr lvl="1"/>
            <a:r>
              <a:rPr lang="en-AU" sz="1400" dirty="0" smtClean="0"/>
              <a:t>Price cost-reflectively (price based on cost-drivers; price for indifference)</a:t>
            </a:r>
          </a:p>
          <a:p>
            <a:pPr lvl="1"/>
            <a:r>
              <a:rPr lang="en-AU" sz="1400" dirty="0" smtClean="0"/>
              <a:t>Price based on use of system assets</a:t>
            </a:r>
          </a:p>
          <a:p>
            <a:pPr lvl="1"/>
            <a:r>
              <a:rPr lang="en-AU" sz="1400" dirty="0" smtClean="0"/>
              <a:t>Price to </a:t>
            </a:r>
            <a:r>
              <a:rPr lang="en-AU" sz="1400" dirty="0" smtClean="0"/>
              <a:t>retailers</a:t>
            </a:r>
          </a:p>
          <a:p>
            <a:r>
              <a:rPr lang="en-AU" sz="1600" dirty="0" smtClean="0"/>
              <a:t>Benefits</a:t>
            </a:r>
          </a:p>
          <a:p>
            <a:pPr lvl="1"/>
            <a:r>
              <a:rPr lang="en-AU" sz="1400" dirty="0" smtClean="0"/>
              <a:t>Reduces revenue risk</a:t>
            </a:r>
          </a:p>
          <a:p>
            <a:pPr lvl="1"/>
            <a:r>
              <a:rPr lang="en-AU" sz="1400" dirty="0" smtClean="0"/>
              <a:t>Provides correct signals to the parties that can best manage them </a:t>
            </a:r>
          </a:p>
          <a:p>
            <a:pPr lvl="1"/>
            <a:r>
              <a:rPr lang="en-AU" sz="1400" dirty="0" smtClean="0"/>
              <a:t>Provides a rational basis for further involvement of distributor in demand management</a:t>
            </a:r>
          </a:p>
          <a:p>
            <a:pPr lvl="1"/>
            <a:r>
              <a:rPr lang="en-AU" sz="1400" dirty="0" smtClean="0"/>
              <a:t>Makes network indifferent to (or at least provide insulation against) policy decision regarding carbon outcomes</a:t>
            </a:r>
            <a:endParaRPr lang="en-AU" sz="1400" dirty="0" smtClean="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5</a:t>
            </a:fld>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A </a:t>
            </a:r>
            <a:r>
              <a:rPr lang="en-AU" dirty="0" smtClean="0">
                <a:solidFill>
                  <a:srgbClr val="098687"/>
                </a:solidFill>
              </a:rPr>
              <a:t>wide range of </a:t>
            </a:r>
            <a:r>
              <a:rPr lang="en-AU" dirty="0" smtClean="0">
                <a:solidFill>
                  <a:srgbClr val="098687"/>
                </a:solidFill>
              </a:rPr>
              <a:t>new pricing </a:t>
            </a:r>
            <a:r>
              <a:rPr lang="en-AU" dirty="0" smtClean="0">
                <a:solidFill>
                  <a:srgbClr val="098687"/>
                </a:solidFill>
              </a:rPr>
              <a:t>structures is </a:t>
            </a:r>
            <a:r>
              <a:rPr lang="en-AU" dirty="0" smtClean="0">
                <a:solidFill>
                  <a:srgbClr val="098687"/>
                </a:solidFill>
              </a:rPr>
              <a:t>available  </a:t>
            </a:r>
            <a:endParaRPr lang="en-AU" dirty="0" smtClean="0">
              <a:solidFill>
                <a:srgbClr val="098687"/>
              </a:solidFill>
            </a:endParaRPr>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6</a:t>
            </a:fld>
            <a:endParaRPr lang="en-GB" altLang="en-US"/>
          </a:p>
        </p:txBody>
      </p:sp>
      <p:sp>
        <p:nvSpPr>
          <p:cNvPr id="5" name="Content Placeholder 2"/>
          <p:cNvSpPr>
            <a:spLocks noGrp="1"/>
          </p:cNvSpPr>
          <p:nvPr>
            <p:ph idx="1"/>
          </p:nvPr>
        </p:nvSpPr>
        <p:spPr>
          <a:xfrm>
            <a:off x="455613" y="1243599"/>
            <a:ext cx="8231187" cy="4035425"/>
          </a:xfrm>
        </p:spPr>
        <p:txBody>
          <a:bodyPr/>
          <a:lstStyle/>
          <a:p>
            <a:r>
              <a:rPr lang="en-AU" sz="1600" dirty="0" smtClean="0"/>
              <a:t>Critical peak price (CPP)</a:t>
            </a:r>
          </a:p>
          <a:p>
            <a:pPr lvl="1"/>
            <a:r>
              <a:rPr lang="en-AU" sz="1400" dirty="0" smtClean="0"/>
              <a:t>A higher price is set for a predetermined number of hours or days on which demand and/or energy price is likely to be at its very highest levels</a:t>
            </a:r>
          </a:p>
          <a:p>
            <a:pPr lvl="1"/>
            <a:r>
              <a:rPr lang="en-AU" sz="1400" dirty="0" smtClean="0"/>
              <a:t>The price is fixed, but the duration of the event may be fixed and non-varying from event to event (CPP-F) or it can vary (CPP-V)  </a:t>
            </a:r>
            <a:endParaRPr lang="en-AU" sz="1400" dirty="0" smtClean="0"/>
          </a:p>
          <a:p>
            <a:pPr lvl="1"/>
            <a:r>
              <a:rPr lang="en-AU" sz="1400" dirty="0" smtClean="0"/>
              <a:t>Consumers </a:t>
            </a:r>
            <a:r>
              <a:rPr lang="en-AU" sz="1400" dirty="0" smtClean="0"/>
              <a:t>are notified in advance of each critical peak event; generally the day before the event, but can be less depending on the particular pricing arrangement</a:t>
            </a:r>
          </a:p>
          <a:p>
            <a:pPr lvl="1"/>
            <a:r>
              <a:rPr lang="en-AU" sz="1400" dirty="0" smtClean="0"/>
              <a:t>In CPP-V consumers are notified about the duration of the upcoming event at the same time</a:t>
            </a:r>
          </a:p>
          <a:p>
            <a:pPr lvl="1"/>
            <a:r>
              <a:rPr lang="en-AU" sz="1400" dirty="0" smtClean="0"/>
              <a:t>Is </a:t>
            </a:r>
            <a:r>
              <a:rPr lang="en-AU" sz="1400" dirty="0" smtClean="0"/>
              <a:t>often superimposed </a:t>
            </a:r>
            <a:r>
              <a:rPr lang="en-AU" sz="1400" dirty="0" smtClean="0"/>
              <a:t>over a ToU structure, but can also be combined with a flat </a:t>
            </a:r>
            <a:r>
              <a:rPr lang="en-AU" sz="1400" dirty="0" smtClean="0"/>
              <a:t>tariff</a:t>
            </a:r>
          </a:p>
          <a:p>
            <a:r>
              <a:rPr lang="en-AU" sz="1600" dirty="0" smtClean="0"/>
              <a:t>Variable </a:t>
            </a:r>
            <a:r>
              <a:rPr lang="en-AU" sz="1600" dirty="0" smtClean="0"/>
              <a:t>peak price (VPP)</a:t>
            </a:r>
          </a:p>
          <a:p>
            <a:pPr lvl="1"/>
            <a:r>
              <a:rPr lang="en-AU" sz="1400" dirty="0" smtClean="0"/>
              <a:t>Essentially a CPP in which the price can also vary and is notified to consumers prior to the </a:t>
            </a:r>
            <a:r>
              <a:rPr lang="en-AU" sz="1400" dirty="0" smtClean="0"/>
              <a:t>event</a:t>
            </a:r>
          </a:p>
          <a:p>
            <a:r>
              <a:rPr lang="en-AU" sz="1600" i="1" dirty="0" smtClean="0"/>
              <a:t>Note that CPP tariffs are essentially </a:t>
            </a:r>
            <a:r>
              <a:rPr lang="en-AU" sz="1600" i="1" dirty="0" smtClean="0"/>
              <a:t>a means </a:t>
            </a:r>
            <a:r>
              <a:rPr lang="en-AU" sz="1600" i="1" dirty="0" smtClean="0"/>
              <a:t>for pricing demand in energy </a:t>
            </a:r>
            <a:r>
              <a:rPr lang="en-AU" sz="1600" i="1" dirty="0" smtClean="0"/>
              <a:t>terms</a:t>
            </a:r>
          </a:p>
          <a:p>
            <a:pPr lvl="1"/>
            <a:r>
              <a:rPr lang="en-AU" sz="1400" dirty="0" smtClean="0"/>
              <a:t>AMI will allow distributors to price based on demand, including combinations of peak demand, anytime maximum demand and average </a:t>
            </a:r>
            <a:r>
              <a:rPr lang="en-AU" sz="1400" dirty="0" smtClean="0"/>
              <a:t>demand</a:t>
            </a:r>
          </a:p>
          <a:p>
            <a:pPr lvl="1"/>
            <a:r>
              <a:rPr lang="en-AU" sz="1400" dirty="0" smtClean="0"/>
              <a:t>Many historical reasons why this hasn’t been done and will require a significant transition </a:t>
            </a:r>
            <a:endParaRPr lang="en-A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98687"/>
                </a:solidFill>
              </a:rPr>
              <a:t>Possible pricing structures (cont’d) </a:t>
            </a:r>
          </a:p>
        </p:txBody>
      </p:sp>
      <p:sp>
        <p:nvSpPr>
          <p:cNvPr id="3" name="Content Placeholder 2"/>
          <p:cNvSpPr>
            <a:spLocks noGrp="1"/>
          </p:cNvSpPr>
          <p:nvPr>
            <p:ph idx="1"/>
          </p:nvPr>
        </p:nvSpPr>
        <p:spPr>
          <a:xfrm>
            <a:off x="455613" y="1480275"/>
            <a:ext cx="8231187" cy="4035425"/>
          </a:xfrm>
        </p:spPr>
        <p:txBody>
          <a:bodyPr/>
          <a:lstStyle/>
          <a:p>
            <a:r>
              <a:rPr lang="en-AU" sz="1600" dirty="0" smtClean="0"/>
              <a:t>Peak time rebate (PTR)</a:t>
            </a:r>
          </a:p>
          <a:p>
            <a:pPr lvl="1"/>
            <a:r>
              <a:rPr lang="en-AU" sz="1400" dirty="0" smtClean="0"/>
              <a:t>Set up like CPP in that a set price is established that will pertain during specific hours on a maximum number of days upon notification by the utility</a:t>
            </a:r>
          </a:p>
          <a:p>
            <a:pPr lvl="1"/>
            <a:r>
              <a:rPr lang="en-AU" sz="1400" dirty="0" smtClean="0"/>
              <a:t>However, rather than this price being a price the customer pays during those periods it is a rebate that is paid by the utility for each kWh that the customer reduces consumption on event days below his/her baseline consumption on similar </a:t>
            </a:r>
            <a:r>
              <a:rPr lang="en-AU" sz="1400" dirty="0" smtClean="0"/>
              <a:t>days</a:t>
            </a:r>
          </a:p>
          <a:p>
            <a:pPr lvl="1"/>
            <a:r>
              <a:rPr lang="en-AU" sz="1400" dirty="0" smtClean="0"/>
              <a:t>One issue is where this money comes from  </a:t>
            </a:r>
            <a:endParaRPr lang="en-AU" sz="1400" dirty="0" smtClean="0"/>
          </a:p>
          <a:p>
            <a:r>
              <a:rPr lang="en-AU" sz="1600" dirty="0" smtClean="0"/>
              <a:t>RTP</a:t>
            </a:r>
          </a:p>
          <a:p>
            <a:pPr lvl="1"/>
            <a:r>
              <a:rPr lang="en-AU" sz="1400" dirty="0" smtClean="0"/>
              <a:t>Consumer is charged a price that reflects actual movements in wholesale electricity price</a:t>
            </a:r>
          </a:p>
          <a:p>
            <a:r>
              <a:rPr lang="en-AU" sz="1600" dirty="0" smtClean="0"/>
              <a:t>These types can be used in combination, for example: </a:t>
            </a:r>
          </a:p>
          <a:p>
            <a:pPr lvl="1"/>
            <a:r>
              <a:rPr lang="en-AU" sz="1400" dirty="0" smtClean="0"/>
              <a:t>CPP or PTR can be superimposed over a flat tariff or a time of use</a:t>
            </a:r>
          </a:p>
          <a:p>
            <a:pPr lvl="1"/>
            <a:r>
              <a:rPr lang="en-AU" sz="1400" dirty="0" smtClean="0"/>
              <a:t>RTP can be used for the variable </a:t>
            </a:r>
            <a:r>
              <a:rPr lang="en-AU" sz="1400" dirty="0" smtClean="0"/>
              <a:t>part </a:t>
            </a:r>
            <a:r>
              <a:rPr lang="en-AU" sz="1400" dirty="0" smtClean="0"/>
              <a:t>of a load, with the baseload on a static ToU or flat tariff</a:t>
            </a:r>
            <a:endParaRPr lang="en-AU" sz="1400" dirty="0"/>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7</a:t>
            </a:fld>
            <a:endParaRPr lang="en-GB"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reeform 58"/>
          <p:cNvSpPr/>
          <p:nvPr/>
        </p:nvSpPr>
        <p:spPr bwMode="auto">
          <a:xfrm>
            <a:off x="1280160" y="2721685"/>
            <a:ext cx="5733826" cy="2796988"/>
          </a:xfrm>
          <a:custGeom>
            <a:avLst/>
            <a:gdLst>
              <a:gd name="connsiteX0" fmla="*/ 0 w 5733826"/>
              <a:gd name="connsiteY0" fmla="*/ 2796988 h 2796988"/>
              <a:gd name="connsiteX1" fmla="*/ 150607 w 5733826"/>
              <a:gd name="connsiteY1" fmla="*/ 2194560 h 2796988"/>
              <a:gd name="connsiteX2" fmla="*/ 559398 w 5733826"/>
              <a:gd name="connsiteY2" fmla="*/ 1731981 h 2796988"/>
              <a:gd name="connsiteX3" fmla="*/ 1333948 w 5733826"/>
              <a:gd name="connsiteY3" fmla="*/ 1215614 h 2796988"/>
              <a:gd name="connsiteX4" fmla="*/ 2969111 w 5733826"/>
              <a:gd name="connsiteY4" fmla="*/ 613186 h 2796988"/>
              <a:gd name="connsiteX5" fmla="*/ 4292301 w 5733826"/>
              <a:gd name="connsiteY5" fmla="*/ 290456 h 2796988"/>
              <a:gd name="connsiteX6" fmla="*/ 5733826 w 5733826"/>
              <a:gd name="connsiteY6" fmla="*/ 0 h 279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3826" h="2796988">
                <a:moveTo>
                  <a:pt x="0" y="2796988"/>
                </a:moveTo>
                <a:cubicBezTo>
                  <a:pt x="28687" y="2584524"/>
                  <a:pt x="57374" y="2372061"/>
                  <a:pt x="150607" y="2194560"/>
                </a:cubicBezTo>
                <a:cubicBezTo>
                  <a:pt x="243840" y="2017059"/>
                  <a:pt x="362174" y="1895139"/>
                  <a:pt x="559398" y="1731981"/>
                </a:cubicBezTo>
                <a:cubicBezTo>
                  <a:pt x="756622" y="1568823"/>
                  <a:pt x="932329" y="1402080"/>
                  <a:pt x="1333948" y="1215614"/>
                </a:cubicBezTo>
                <a:cubicBezTo>
                  <a:pt x="1735567" y="1029148"/>
                  <a:pt x="2476052" y="767379"/>
                  <a:pt x="2969111" y="613186"/>
                </a:cubicBezTo>
                <a:cubicBezTo>
                  <a:pt x="3462170" y="458993"/>
                  <a:pt x="3831515" y="392654"/>
                  <a:pt x="4292301" y="290456"/>
                </a:cubicBezTo>
                <a:cubicBezTo>
                  <a:pt x="4753087" y="188258"/>
                  <a:pt x="5243456" y="94129"/>
                  <a:pt x="5733826" y="0"/>
                </a:cubicBezTo>
              </a:path>
            </a:pathLst>
          </a:custGeom>
          <a:noFill/>
          <a:ln w="25400" cap="flat" cmpd="sng" algn="ctr">
            <a:solidFill>
              <a:srgbClr val="098687"/>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AU" dirty="0" smtClean="0">
                <a:solidFill>
                  <a:srgbClr val="098687"/>
                </a:solidFill>
              </a:rPr>
              <a:t>Dynamic pricing arrangements shift risk </a:t>
            </a:r>
            <a:endParaRPr lang="en-AU" dirty="0">
              <a:solidFill>
                <a:srgbClr val="098687"/>
              </a:solidFill>
            </a:endParaRPr>
          </a:p>
        </p:txBody>
      </p:sp>
      <p:sp>
        <p:nvSpPr>
          <p:cNvPr id="4" name="Slide Number Placeholder 3"/>
          <p:cNvSpPr>
            <a:spLocks noGrp="1"/>
          </p:cNvSpPr>
          <p:nvPr>
            <p:ph type="sldNum" sz="quarter" idx="10"/>
          </p:nvPr>
        </p:nvSpPr>
        <p:spPr/>
        <p:txBody>
          <a:bodyPr/>
          <a:lstStyle/>
          <a:p>
            <a:pPr>
              <a:defRPr/>
            </a:pPr>
            <a:fld id="{FFFF50CF-390E-4ADD-9B33-CF80CCEC5D54}" type="slidenum">
              <a:rPr lang="en-GB" altLang="en-US" smtClean="0"/>
              <a:pPr>
                <a:defRPr/>
              </a:pPr>
              <a:t>8</a:t>
            </a:fld>
            <a:endParaRPr lang="en-GB" altLang="en-US" dirty="0"/>
          </a:p>
        </p:txBody>
      </p:sp>
      <p:cxnSp>
        <p:nvCxnSpPr>
          <p:cNvPr id="16" name="Straight Connector 15"/>
          <p:cNvCxnSpPr/>
          <p:nvPr/>
        </p:nvCxnSpPr>
        <p:spPr bwMode="auto">
          <a:xfrm rot="16200000" flipH="1">
            <a:off x="-812196" y="3431688"/>
            <a:ext cx="4163210" cy="32273"/>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Connector 17"/>
          <p:cNvCxnSpPr/>
          <p:nvPr/>
        </p:nvCxnSpPr>
        <p:spPr bwMode="auto">
          <a:xfrm>
            <a:off x="1285546" y="5529430"/>
            <a:ext cx="6373905" cy="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9" name="Rectangle 18"/>
          <p:cNvSpPr/>
          <p:nvPr/>
        </p:nvSpPr>
        <p:spPr>
          <a:xfrm>
            <a:off x="1339296" y="983374"/>
            <a:ext cx="1199478" cy="738664"/>
          </a:xfrm>
          <a:prstGeom prst="rect">
            <a:avLst/>
          </a:prstGeom>
        </p:spPr>
        <p:txBody>
          <a:bodyPr wrap="square">
            <a:spAutoFit/>
          </a:bodyPr>
          <a:lstStyle/>
          <a:p>
            <a:r>
              <a:rPr lang="en-AU" b="1" dirty="0" smtClean="0">
                <a:solidFill>
                  <a:srgbClr val="098687"/>
                </a:solidFill>
                <a:latin typeface="+mn-lt"/>
                <a:ea typeface="+mj-ea"/>
                <a:cs typeface="Microsoft Sans Serif" pitchFamily="34" charset="0"/>
              </a:rPr>
              <a:t>More</a:t>
            </a:r>
          </a:p>
          <a:p>
            <a:r>
              <a:rPr lang="en-AU" b="1" dirty="0" smtClean="0">
                <a:solidFill>
                  <a:srgbClr val="098687"/>
                </a:solidFill>
                <a:latin typeface="+mn-lt"/>
                <a:ea typeface="+mj-ea"/>
                <a:cs typeface="Microsoft Sans Serif" pitchFamily="34" charset="0"/>
              </a:rPr>
              <a:t>risk averse</a:t>
            </a:r>
          </a:p>
          <a:p>
            <a:r>
              <a:rPr lang="en-AU" b="1" dirty="0" smtClean="0">
                <a:solidFill>
                  <a:srgbClr val="098687"/>
                </a:solidFill>
                <a:latin typeface="+mn-lt"/>
                <a:ea typeface="+mj-ea"/>
                <a:cs typeface="Microsoft Sans Serif" pitchFamily="34" charset="0"/>
              </a:rPr>
              <a:t>customers</a:t>
            </a:r>
            <a:endParaRPr lang="en-AU" b="1" dirty="0">
              <a:solidFill>
                <a:srgbClr val="098687"/>
              </a:solidFill>
              <a:latin typeface="+mn-lt"/>
              <a:ea typeface="+mj-ea"/>
              <a:cs typeface="Microsoft Sans Serif" pitchFamily="34" charset="0"/>
            </a:endParaRPr>
          </a:p>
        </p:txBody>
      </p:sp>
      <p:sp>
        <p:nvSpPr>
          <p:cNvPr id="20" name="Rectangle 19"/>
          <p:cNvSpPr/>
          <p:nvPr/>
        </p:nvSpPr>
        <p:spPr>
          <a:xfrm>
            <a:off x="6556807" y="996887"/>
            <a:ext cx="1414631" cy="738664"/>
          </a:xfrm>
          <a:prstGeom prst="rect">
            <a:avLst/>
          </a:prstGeom>
        </p:spPr>
        <p:txBody>
          <a:bodyPr wrap="square">
            <a:spAutoFit/>
          </a:bodyPr>
          <a:lstStyle/>
          <a:p>
            <a:r>
              <a:rPr lang="en-AU" b="1" dirty="0" smtClean="0">
                <a:solidFill>
                  <a:srgbClr val="098687"/>
                </a:solidFill>
                <a:latin typeface="+mn-lt"/>
                <a:ea typeface="+mj-ea"/>
                <a:cs typeface="Microsoft Sans Serif" pitchFamily="34" charset="0"/>
              </a:rPr>
              <a:t>Less</a:t>
            </a:r>
          </a:p>
          <a:p>
            <a:r>
              <a:rPr lang="en-AU" b="1" dirty="0" smtClean="0">
                <a:solidFill>
                  <a:srgbClr val="098687"/>
                </a:solidFill>
                <a:latin typeface="+mn-lt"/>
                <a:ea typeface="+mj-ea"/>
                <a:cs typeface="Microsoft Sans Serif" pitchFamily="34" charset="0"/>
              </a:rPr>
              <a:t>risk averse</a:t>
            </a:r>
          </a:p>
          <a:p>
            <a:r>
              <a:rPr lang="en-AU" b="1" dirty="0" smtClean="0">
                <a:solidFill>
                  <a:srgbClr val="098687"/>
                </a:solidFill>
                <a:latin typeface="+mn-lt"/>
                <a:ea typeface="+mj-ea"/>
                <a:cs typeface="Microsoft Sans Serif" pitchFamily="34" charset="0"/>
              </a:rPr>
              <a:t>customers</a:t>
            </a:r>
            <a:endParaRPr lang="en-AU" b="1" dirty="0">
              <a:solidFill>
                <a:srgbClr val="098687"/>
              </a:solidFill>
              <a:latin typeface="+mn-lt"/>
              <a:ea typeface="+mj-ea"/>
              <a:cs typeface="Microsoft Sans Serif" pitchFamily="34" charset="0"/>
            </a:endParaRPr>
          </a:p>
        </p:txBody>
      </p:sp>
      <p:sp>
        <p:nvSpPr>
          <p:cNvPr id="23" name="Rectangle 22"/>
          <p:cNvSpPr/>
          <p:nvPr/>
        </p:nvSpPr>
        <p:spPr>
          <a:xfrm>
            <a:off x="215160" y="1298111"/>
            <a:ext cx="1134932" cy="954107"/>
          </a:xfrm>
          <a:prstGeom prst="rect">
            <a:avLst/>
          </a:prstGeom>
        </p:spPr>
        <p:txBody>
          <a:bodyPr wrap="square">
            <a:spAutoFit/>
          </a:bodyPr>
          <a:lstStyle/>
          <a:p>
            <a:r>
              <a:rPr lang="en-AU" b="1" dirty="0" smtClean="0">
                <a:solidFill>
                  <a:srgbClr val="098687"/>
                </a:solidFill>
                <a:latin typeface="+mn-lt"/>
                <a:ea typeface="+mj-ea"/>
                <a:cs typeface="Microsoft Sans Serif" pitchFamily="34" charset="0"/>
              </a:rPr>
              <a:t>Reward</a:t>
            </a:r>
          </a:p>
          <a:p>
            <a:r>
              <a:rPr lang="en-AU" b="1" dirty="0" smtClean="0">
                <a:solidFill>
                  <a:srgbClr val="098687"/>
                </a:solidFill>
                <a:latin typeface="+mn-lt"/>
                <a:ea typeface="+mj-ea"/>
                <a:cs typeface="Microsoft Sans Serif" pitchFamily="34" charset="0"/>
              </a:rPr>
              <a:t>(discount</a:t>
            </a:r>
          </a:p>
          <a:p>
            <a:r>
              <a:rPr lang="en-AU" b="1" dirty="0" smtClean="0">
                <a:solidFill>
                  <a:srgbClr val="098687"/>
                </a:solidFill>
                <a:latin typeface="+mn-lt"/>
                <a:ea typeface="+mj-ea"/>
                <a:cs typeface="Microsoft Sans Serif" pitchFamily="34" charset="0"/>
              </a:rPr>
              <a:t>from flat</a:t>
            </a:r>
          </a:p>
          <a:p>
            <a:r>
              <a:rPr lang="en-AU" b="1" dirty="0" smtClean="0">
                <a:solidFill>
                  <a:srgbClr val="098687"/>
                </a:solidFill>
                <a:latin typeface="+mn-lt"/>
                <a:ea typeface="+mj-ea"/>
                <a:cs typeface="Microsoft Sans Serif" pitchFamily="34" charset="0"/>
              </a:rPr>
              <a:t>tariff)</a:t>
            </a:r>
            <a:endParaRPr lang="en-AU" b="1" dirty="0">
              <a:solidFill>
                <a:srgbClr val="098687"/>
              </a:solidFill>
              <a:latin typeface="+mn-lt"/>
              <a:ea typeface="+mj-ea"/>
              <a:cs typeface="Microsoft Sans Serif" pitchFamily="34" charset="0"/>
            </a:endParaRPr>
          </a:p>
        </p:txBody>
      </p:sp>
      <p:cxnSp>
        <p:nvCxnSpPr>
          <p:cNvPr id="25" name="Straight Connector 24"/>
          <p:cNvCxnSpPr/>
          <p:nvPr/>
        </p:nvCxnSpPr>
        <p:spPr bwMode="auto">
          <a:xfrm>
            <a:off x="1124176" y="2359798"/>
            <a:ext cx="295829" cy="0"/>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6" name="Straight Connector 25"/>
          <p:cNvCxnSpPr/>
          <p:nvPr/>
        </p:nvCxnSpPr>
        <p:spPr bwMode="auto">
          <a:xfrm>
            <a:off x="1125964" y="3674062"/>
            <a:ext cx="295829" cy="0"/>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7" name="Rectangle 26"/>
          <p:cNvSpPr/>
          <p:nvPr/>
        </p:nvSpPr>
        <p:spPr>
          <a:xfrm>
            <a:off x="466318" y="2252218"/>
            <a:ext cx="543739" cy="307777"/>
          </a:xfrm>
          <a:prstGeom prst="rect">
            <a:avLst/>
          </a:prstGeom>
        </p:spPr>
        <p:txBody>
          <a:bodyPr wrap="none">
            <a:spAutoFit/>
          </a:bodyPr>
          <a:lstStyle/>
          <a:p>
            <a:r>
              <a:rPr lang="en-AU" b="1" dirty="0" smtClean="0"/>
              <a:t>10%</a:t>
            </a:r>
            <a:endParaRPr lang="en-AU" dirty="0"/>
          </a:p>
        </p:txBody>
      </p:sp>
      <p:sp>
        <p:nvSpPr>
          <p:cNvPr id="28" name="Rectangle 27"/>
          <p:cNvSpPr/>
          <p:nvPr/>
        </p:nvSpPr>
        <p:spPr>
          <a:xfrm>
            <a:off x="532654" y="3544966"/>
            <a:ext cx="444352" cy="307777"/>
          </a:xfrm>
          <a:prstGeom prst="rect">
            <a:avLst/>
          </a:prstGeom>
        </p:spPr>
        <p:txBody>
          <a:bodyPr wrap="none">
            <a:spAutoFit/>
          </a:bodyPr>
          <a:lstStyle/>
          <a:p>
            <a:r>
              <a:rPr lang="en-AU" b="1" dirty="0" smtClean="0"/>
              <a:t>5%</a:t>
            </a:r>
            <a:endParaRPr lang="en-AU" dirty="0"/>
          </a:p>
        </p:txBody>
      </p:sp>
      <p:cxnSp>
        <p:nvCxnSpPr>
          <p:cNvPr id="35" name="Straight Arrow Connector 34"/>
          <p:cNvCxnSpPr/>
          <p:nvPr/>
        </p:nvCxnSpPr>
        <p:spPr bwMode="auto">
          <a:xfrm>
            <a:off x="1764254" y="1828795"/>
            <a:ext cx="5325035" cy="1588"/>
          </a:xfrm>
          <a:prstGeom prst="straightConnector1">
            <a:avLst/>
          </a:prstGeom>
          <a:solidFill>
            <a:schemeClr val="accent1"/>
          </a:solidFill>
          <a:ln w="15875" cap="flat" cmpd="sng" algn="ctr">
            <a:solidFill>
              <a:srgbClr val="098687"/>
            </a:solidFill>
            <a:prstDash val="dash"/>
            <a:round/>
            <a:headEnd type="arrow" w="lg" len="med"/>
            <a:tailEnd type="arrow" w="lg"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0" name="Rectangle 39"/>
          <p:cNvSpPr/>
          <p:nvPr/>
        </p:nvSpPr>
        <p:spPr>
          <a:xfrm>
            <a:off x="7334044" y="5529430"/>
            <a:ext cx="1360842" cy="738664"/>
          </a:xfrm>
          <a:prstGeom prst="rect">
            <a:avLst/>
          </a:prstGeom>
        </p:spPr>
        <p:txBody>
          <a:bodyPr wrap="square">
            <a:spAutoFit/>
          </a:bodyPr>
          <a:lstStyle/>
          <a:p>
            <a:r>
              <a:rPr lang="en-AU" b="1" dirty="0" smtClean="0">
                <a:solidFill>
                  <a:srgbClr val="098687"/>
                </a:solidFill>
                <a:latin typeface="+mn-lt"/>
                <a:ea typeface="+mj-ea"/>
                <a:cs typeface="Microsoft Sans Serif" pitchFamily="34" charset="0"/>
              </a:rPr>
              <a:t>Risk</a:t>
            </a:r>
          </a:p>
          <a:p>
            <a:r>
              <a:rPr lang="en-AU" b="1" dirty="0" smtClean="0">
                <a:solidFill>
                  <a:srgbClr val="098687"/>
                </a:solidFill>
                <a:latin typeface="+mn-lt"/>
                <a:ea typeface="+mj-ea"/>
                <a:cs typeface="Microsoft Sans Serif" pitchFamily="34" charset="0"/>
              </a:rPr>
              <a:t>(variance in</a:t>
            </a:r>
          </a:p>
          <a:p>
            <a:r>
              <a:rPr lang="en-AU" b="1" dirty="0" smtClean="0">
                <a:solidFill>
                  <a:srgbClr val="098687"/>
                </a:solidFill>
                <a:latin typeface="+mn-lt"/>
                <a:ea typeface="+mj-ea"/>
                <a:cs typeface="Microsoft Sans Serif" pitchFamily="34" charset="0"/>
              </a:rPr>
              <a:t>price)</a:t>
            </a:r>
            <a:endParaRPr lang="en-AU" b="1" dirty="0">
              <a:solidFill>
                <a:srgbClr val="098687"/>
              </a:solidFill>
              <a:latin typeface="+mn-lt"/>
              <a:ea typeface="+mj-ea"/>
              <a:cs typeface="Microsoft Sans Serif" pitchFamily="34" charset="0"/>
            </a:endParaRPr>
          </a:p>
        </p:txBody>
      </p:sp>
      <p:sp>
        <p:nvSpPr>
          <p:cNvPr id="41" name="Rectangle 40"/>
          <p:cNvSpPr/>
          <p:nvPr/>
        </p:nvSpPr>
        <p:spPr>
          <a:xfrm>
            <a:off x="1420005" y="5148718"/>
            <a:ext cx="939681" cy="307777"/>
          </a:xfrm>
          <a:prstGeom prst="rect">
            <a:avLst/>
          </a:prstGeom>
        </p:spPr>
        <p:txBody>
          <a:bodyPr wrap="none">
            <a:spAutoFit/>
          </a:bodyPr>
          <a:lstStyle/>
          <a:p>
            <a:r>
              <a:rPr lang="en-AU" b="1" dirty="0" smtClean="0"/>
              <a:t>Flat Rate</a:t>
            </a:r>
            <a:endParaRPr lang="en-AU" dirty="0"/>
          </a:p>
        </p:txBody>
      </p:sp>
      <p:sp>
        <p:nvSpPr>
          <p:cNvPr id="42" name="Rectangle 41"/>
          <p:cNvSpPr/>
          <p:nvPr/>
        </p:nvSpPr>
        <p:spPr>
          <a:xfrm>
            <a:off x="4108000" y="5770968"/>
            <a:ext cx="433132" cy="307777"/>
          </a:xfrm>
          <a:prstGeom prst="rect">
            <a:avLst/>
          </a:prstGeom>
        </p:spPr>
        <p:txBody>
          <a:bodyPr wrap="none">
            <a:spAutoFit/>
          </a:bodyPr>
          <a:lstStyle/>
          <a:p>
            <a:r>
              <a:rPr lang="en-AU" b="1" dirty="0" smtClean="0"/>
              <a:t>0.5</a:t>
            </a:r>
            <a:endParaRPr lang="en-AU" dirty="0"/>
          </a:p>
        </p:txBody>
      </p:sp>
      <p:sp>
        <p:nvSpPr>
          <p:cNvPr id="43" name="Rectangle 42"/>
          <p:cNvSpPr/>
          <p:nvPr/>
        </p:nvSpPr>
        <p:spPr>
          <a:xfrm>
            <a:off x="6874594" y="5772756"/>
            <a:ext cx="433132" cy="307777"/>
          </a:xfrm>
          <a:prstGeom prst="rect">
            <a:avLst/>
          </a:prstGeom>
        </p:spPr>
        <p:txBody>
          <a:bodyPr wrap="none">
            <a:spAutoFit/>
          </a:bodyPr>
          <a:lstStyle/>
          <a:p>
            <a:r>
              <a:rPr lang="en-AU" b="1" dirty="0" smtClean="0"/>
              <a:t>1.0</a:t>
            </a:r>
            <a:endParaRPr lang="en-AU" dirty="0"/>
          </a:p>
        </p:txBody>
      </p:sp>
      <p:cxnSp>
        <p:nvCxnSpPr>
          <p:cNvPr id="45" name="Straight Connector 44"/>
          <p:cNvCxnSpPr/>
          <p:nvPr/>
        </p:nvCxnSpPr>
        <p:spPr bwMode="auto">
          <a:xfrm rot="5400000">
            <a:off x="4134218" y="5547664"/>
            <a:ext cx="359197" cy="0"/>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Straight Connector 46"/>
          <p:cNvCxnSpPr/>
          <p:nvPr/>
        </p:nvCxnSpPr>
        <p:spPr bwMode="auto">
          <a:xfrm rot="5400000">
            <a:off x="6922328" y="5560210"/>
            <a:ext cx="359197" cy="0"/>
          </a:xfrm>
          <a:prstGeom prst="line">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1" name="Flowchart: Connector 50"/>
          <p:cNvSpPr/>
          <p:nvPr/>
        </p:nvSpPr>
        <p:spPr bwMode="auto">
          <a:xfrm>
            <a:off x="6928386" y="2657135"/>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2" name="Flowchart: Connector 51"/>
          <p:cNvSpPr/>
          <p:nvPr/>
        </p:nvSpPr>
        <p:spPr bwMode="auto">
          <a:xfrm>
            <a:off x="5497158" y="2947596"/>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3" name="Flowchart: Connector 52"/>
          <p:cNvSpPr/>
          <p:nvPr/>
        </p:nvSpPr>
        <p:spPr bwMode="auto">
          <a:xfrm>
            <a:off x="4163210" y="3259565"/>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5" name="Flowchart: Connector 54"/>
          <p:cNvSpPr/>
          <p:nvPr/>
        </p:nvSpPr>
        <p:spPr bwMode="auto">
          <a:xfrm>
            <a:off x="2538774" y="3863501"/>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6" name="Flowchart: Connector 55"/>
          <p:cNvSpPr/>
          <p:nvPr/>
        </p:nvSpPr>
        <p:spPr bwMode="auto">
          <a:xfrm>
            <a:off x="1764254" y="4376856"/>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7" name="Flowchart: Connector 56"/>
          <p:cNvSpPr/>
          <p:nvPr/>
        </p:nvSpPr>
        <p:spPr bwMode="auto">
          <a:xfrm>
            <a:off x="1357247" y="4840941"/>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58" name="Flowchart: Connector 57"/>
          <p:cNvSpPr/>
          <p:nvPr/>
        </p:nvSpPr>
        <p:spPr bwMode="auto">
          <a:xfrm>
            <a:off x="1219109" y="5459505"/>
            <a:ext cx="150607" cy="139849"/>
          </a:xfrm>
          <a:prstGeom prst="flowChartConnector">
            <a:avLst/>
          </a:prstGeom>
          <a:solidFill>
            <a:srgbClr val="ED8903"/>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Arial" charset="0"/>
            </a:endParaRPr>
          </a:p>
        </p:txBody>
      </p:sp>
      <p:sp>
        <p:nvSpPr>
          <p:cNvPr id="60" name="Rectangle 59"/>
          <p:cNvSpPr/>
          <p:nvPr/>
        </p:nvSpPr>
        <p:spPr>
          <a:xfrm>
            <a:off x="1910196" y="4323066"/>
            <a:ext cx="1407758" cy="307777"/>
          </a:xfrm>
          <a:prstGeom prst="rect">
            <a:avLst/>
          </a:prstGeom>
        </p:spPr>
        <p:txBody>
          <a:bodyPr wrap="none">
            <a:spAutoFit/>
          </a:bodyPr>
          <a:lstStyle/>
          <a:p>
            <a:r>
              <a:rPr lang="en-AU" b="1" dirty="0" smtClean="0"/>
              <a:t>Seasonal Rate</a:t>
            </a:r>
            <a:endParaRPr lang="en-AU" dirty="0"/>
          </a:p>
        </p:txBody>
      </p:sp>
      <p:sp>
        <p:nvSpPr>
          <p:cNvPr id="62" name="Rectangle 61"/>
          <p:cNvSpPr/>
          <p:nvPr/>
        </p:nvSpPr>
        <p:spPr>
          <a:xfrm>
            <a:off x="4130777" y="3404208"/>
            <a:ext cx="554960" cy="307777"/>
          </a:xfrm>
          <a:prstGeom prst="rect">
            <a:avLst/>
          </a:prstGeom>
        </p:spPr>
        <p:txBody>
          <a:bodyPr wrap="none">
            <a:spAutoFit/>
          </a:bodyPr>
          <a:lstStyle/>
          <a:p>
            <a:r>
              <a:rPr lang="en-AU" b="1" dirty="0" smtClean="0"/>
              <a:t>CPP</a:t>
            </a:r>
            <a:endParaRPr lang="en-AU" dirty="0"/>
          </a:p>
        </p:txBody>
      </p:sp>
      <p:sp>
        <p:nvSpPr>
          <p:cNvPr id="63" name="Rectangle 62"/>
          <p:cNvSpPr/>
          <p:nvPr/>
        </p:nvSpPr>
        <p:spPr>
          <a:xfrm>
            <a:off x="2682943" y="3863496"/>
            <a:ext cx="559705" cy="307777"/>
          </a:xfrm>
          <a:prstGeom prst="rect">
            <a:avLst/>
          </a:prstGeom>
        </p:spPr>
        <p:txBody>
          <a:bodyPr wrap="none">
            <a:spAutoFit/>
          </a:bodyPr>
          <a:lstStyle/>
          <a:p>
            <a:r>
              <a:rPr lang="en-AU" b="1" dirty="0" smtClean="0"/>
              <a:t>TOU</a:t>
            </a:r>
            <a:endParaRPr lang="en-AU" dirty="0"/>
          </a:p>
        </p:txBody>
      </p:sp>
      <p:sp>
        <p:nvSpPr>
          <p:cNvPr id="64" name="Rectangle 63"/>
          <p:cNvSpPr/>
          <p:nvPr/>
        </p:nvSpPr>
        <p:spPr>
          <a:xfrm>
            <a:off x="1570610" y="4765635"/>
            <a:ext cx="473206" cy="307777"/>
          </a:xfrm>
          <a:prstGeom prst="rect">
            <a:avLst/>
          </a:prstGeom>
        </p:spPr>
        <p:txBody>
          <a:bodyPr wrap="none">
            <a:spAutoFit/>
          </a:bodyPr>
          <a:lstStyle/>
          <a:p>
            <a:r>
              <a:rPr lang="en-AU" b="1" dirty="0" smtClean="0"/>
              <a:t>IBT</a:t>
            </a:r>
            <a:endParaRPr lang="en-AU" dirty="0"/>
          </a:p>
        </p:txBody>
      </p:sp>
      <p:sp>
        <p:nvSpPr>
          <p:cNvPr id="65" name="Rectangle 64"/>
          <p:cNvSpPr/>
          <p:nvPr/>
        </p:nvSpPr>
        <p:spPr>
          <a:xfrm>
            <a:off x="5309052" y="3121223"/>
            <a:ext cx="545342" cy="307777"/>
          </a:xfrm>
          <a:prstGeom prst="rect">
            <a:avLst/>
          </a:prstGeom>
        </p:spPr>
        <p:txBody>
          <a:bodyPr wrap="none">
            <a:spAutoFit/>
          </a:bodyPr>
          <a:lstStyle/>
          <a:p>
            <a:r>
              <a:rPr lang="en-AU" b="1" dirty="0" smtClean="0"/>
              <a:t>VPP</a:t>
            </a:r>
            <a:endParaRPr lang="en-AU" dirty="0"/>
          </a:p>
        </p:txBody>
      </p:sp>
      <p:sp>
        <p:nvSpPr>
          <p:cNvPr id="66" name="Rectangle 65"/>
          <p:cNvSpPr/>
          <p:nvPr/>
        </p:nvSpPr>
        <p:spPr>
          <a:xfrm>
            <a:off x="6809436" y="2840016"/>
            <a:ext cx="543739" cy="307777"/>
          </a:xfrm>
          <a:prstGeom prst="rect">
            <a:avLst/>
          </a:prstGeom>
        </p:spPr>
        <p:txBody>
          <a:bodyPr wrap="none">
            <a:spAutoFit/>
          </a:bodyPr>
          <a:lstStyle/>
          <a:p>
            <a:r>
              <a:rPr lang="en-AU" b="1" dirty="0" smtClean="0"/>
              <a:t>RTP</a:t>
            </a:r>
            <a:endParaRPr lang="en-AU" dirty="0"/>
          </a:p>
        </p:txBody>
      </p:sp>
      <p:sp>
        <p:nvSpPr>
          <p:cNvPr id="67" name="Rectangle 66"/>
          <p:cNvSpPr/>
          <p:nvPr/>
        </p:nvSpPr>
        <p:spPr>
          <a:xfrm>
            <a:off x="1434264" y="3177719"/>
            <a:ext cx="543739" cy="307777"/>
          </a:xfrm>
          <a:prstGeom prst="rect">
            <a:avLst/>
          </a:prstGeom>
        </p:spPr>
        <p:txBody>
          <a:bodyPr wrap="none">
            <a:spAutoFit/>
          </a:bodyPr>
          <a:lstStyle/>
          <a:p>
            <a:r>
              <a:rPr lang="en-AU" b="1" dirty="0" smtClean="0"/>
              <a:t>PTR</a:t>
            </a:r>
            <a:endParaRPr lang="en-AU" baseline="30000" dirty="0"/>
          </a:p>
        </p:txBody>
      </p:sp>
      <p:sp>
        <p:nvSpPr>
          <p:cNvPr id="68" name="TextBox 67"/>
          <p:cNvSpPr txBox="1"/>
          <p:nvPr/>
        </p:nvSpPr>
        <p:spPr>
          <a:xfrm>
            <a:off x="1190024" y="5659183"/>
            <a:ext cx="1975669" cy="276999"/>
          </a:xfrm>
          <a:prstGeom prst="rect">
            <a:avLst/>
          </a:prstGeom>
          <a:noFill/>
        </p:spPr>
        <p:txBody>
          <a:bodyPr wrap="none" rtlCol="0">
            <a:spAutoFit/>
          </a:bodyPr>
          <a:lstStyle/>
          <a:p>
            <a:r>
              <a:rPr lang="en-AU" sz="1200" dirty="0" smtClean="0"/>
              <a:t>Source: The Brattle Group</a:t>
            </a:r>
          </a:p>
        </p:txBody>
      </p:sp>
      <p:sp>
        <p:nvSpPr>
          <p:cNvPr id="36" name="Rectangle 35"/>
          <p:cNvSpPr/>
          <p:nvPr/>
        </p:nvSpPr>
        <p:spPr>
          <a:xfrm>
            <a:off x="1362598" y="1931866"/>
            <a:ext cx="1955355" cy="523220"/>
          </a:xfrm>
          <a:prstGeom prst="rect">
            <a:avLst/>
          </a:prstGeom>
        </p:spPr>
        <p:txBody>
          <a:bodyPr wrap="square">
            <a:spAutoFit/>
          </a:bodyPr>
          <a:lstStyle/>
          <a:p>
            <a:r>
              <a:rPr lang="en-AU" b="1" i="1" dirty="0" smtClean="0">
                <a:solidFill>
                  <a:srgbClr val="D9541E"/>
                </a:solidFill>
              </a:rPr>
              <a:t>More risk stays with </a:t>
            </a:r>
            <a:r>
              <a:rPr lang="en-AU" b="1" i="1" dirty="0" smtClean="0">
                <a:solidFill>
                  <a:srgbClr val="D9541E"/>
                </a:solidFill>
              </a:rPr>
              <a:t>distributor or retailer</a:t>
            </a:r>
            <a:endParaRPr lang="en-AU" i="1" dirty="0">
              <a:solidFill>
                <a:srgbClr val="D9541E"/>
              </a:solidFill>
            </a:endParaRPr>
          </a:p>
        </p:txBody>
      </p:sp>
      <p:sp>
        <p:nvSpPr>
          <p:cNvPr id="37" name="Rectangle 36"/>
          <p:cNvSpPr/>
          <p:nvPr/>
        </p:nvSpPr>
        <p:spPr>
          <a:xfrm>
            <a:off x="6433078" y="1933654"/>
            <a:ext cx="2237590" cy="523220"/>
          </a:xfrm>
          <a:prstGeom prst="rect">
            <a:avLst/>
          </a:prstGeom>
        </p:spPr>
        <p:txBody>
          <a:bodyPr wrap="square">
            <a:spAutoFit/>
          </a:bodyPr>
          <a:lstStyle/>
          <a:p>
            <a:r>
              <a:rPr lang="en-AU" b="1" i="1" dirty="0" smtClean="0">
                <a:solidFill>
                  <a:srgbClr val="D9541E"/>
                </a:solidFill>
              </a:rPr>
              <a:t>More risk is shifted to </a:t>
            </a:r>
            <a:r>
              <a:rPr lang="en-AU" b="1" i="1" dirty="0" smtClean="0">
                <a:solidFill>
                  <a:srgbClr val="D9541E"/>
                </a:solidFill>
              </a:rPr>
              <a:t>retailer </a:t>
            </a:r>
            <a:r>
              <a:rPr lang="en-AU" b="1" i="1" dirty="0" err="1" smtClean="0">
                <a:solidFill>
                  <a:srgbClr val="D9541E"/>
                </a:solidFill>
              </a:rPr>
              <a:t>orcustomer</a:t>
            </a:r>
            <a:endParaRPr lang="en-AU" i="1" dirty="0">
              <a:solidFill>
                <a:srgbClr val="D9541E"/>
              </a:solidFill>
            </a:endParaRPr>
          </a:p>
        </p:txBody>
      </p:sp>
      <p:sp>
        <p:nvSpPr>
          <p:cNvPr id="38" name="Flowchart: Connector 37"/>
          <p:cNvSpPr/>
          <p:nvPr/>
        </p:nvSpPr>
        <p:spPr bwMode="auto">
          <a:xfrm>
            <a:off x="1206548" y="3272111"/>
            <a:ext cx="150607" cy="139849"/>
          </a:xfrm>
          <a:prstGeom prst="flowChartConnector">
            <a:avLst/>
          </a:prstGeom>
          <a:solidFill>
            <a:srgbClr val="D9541E"/>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000" tIns="54000" rIns="54000" bIns="54000" numCol="1" rtlCol="0" anchor="b" anchorCtr="0" compatLnSpc="1">
            <a:prstTxWarp prst="textNoShape">
              <a:avLst/>
            </a:prstTxWarp>
          </a:bodyPr>
          <a:lstStyle/>
          <a:p>
            <a:pPr marL="0" marR="0" indent="0" algn="l" defTabSz="830263" rtl="0" eaLnBrk="0" fontAlgn="base" latinLnBrk="0" hangingPunct="0">
              <a:lnSpc>
                <a:spcPct val="100000"/>
              </a:lnSpc>
              <a:spcBef>
                <a:spcPct val="0"/>
              </a:spcBef>
              <a:spcAft>
                <a:spcPct val="0"/>
              </a:spcAft>
              <a:buClrTx/>
              <a:buSzTx/>
              <a:buFontTx/>
              <a:buNone/>
              <a:tabLst/>
            </a:pPr>
            <a:endParaRPr kumimoji="0" lang="en-AU" sz="1400" b="0" i="0" u="none" strike="noStrike" cap="none" normalizeH="0" baseline="0" dirty="0" smtClean="0">
              <a:ln>
                <a:noFill/>
              </a:ln>
              <a:solidFill>
                <a:srgbClr val="D9541E"/>
              </a:solidFill>
              <a:effectLst/>
              <a:latin typeface="Arial" charset="0"/>
            </a:endParaRPr>
          </a:p>
        </p:txBody>
      </p:sp>
    </p:spTree>
  </p:cSld>
  <p:clrMapOvr>
    <a:masterClrMapping/>
  </p:clrMapOvr>
</p:sld>
</file>

<file path=ppt/theme/theme1.xml><?xml version="1.0" encoding="utf-8"?>
<a:theme xmlns:a="http://schemas.openxmlformats.org/drawingml/2006/main" name="OGW ppt draft version one - colours">
  <a:themeElements>
    <a:clrScheme name="HK Presentation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fontScheme name="H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NZ"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54000" tIns="54000" rIns="54000" bIns="54000" numCol="1" anchor="b" anchorCtr="0" compatLnSpc="1">
        <a:prstTxWarp prst="textNoShape">
          <a:avLst/>
        </a:prstTxWarp>
      </a:bodyPr>
      <a:lstStyle>
        <a:defPPr marL="0" marR="0" indent="0" algn="l" defTabSz="830263" rtl="0" eaLnBrk="0" fontAlgn="base" latinLnBrk="0" hangingPunct="0">
          <a:lnSpc>
            <a:spcPct val="100000"/>
          </a:lnSpc>
          <a:spcBef>
            <a:spcPct val="0"/>
          </a:spcBef>
          <a:spcAft>
            <a:spcPct val="0"/>
          </a:spcAft>
          <a:buClrTx/>
          <a:buSzTx/>
          <a:buFontTx/>
          <a:buNone/>
          <a:tabLst/>
          <a:defRPr kumimoji="0" lang="en-NZ" sz="1400" b="0" i="0" u="none" strike="noStrike" cap="none" normalizeH="0" baseline="0" smtClean="0">
            <a:ln>
              <a:noFill/>
            </a:ln>
            <a:solidFill>
              <a:schemeClr val="tx1"/>
            </a:solidFill>
            <a:effectLst/>
            <a:latin typeface="Arial" charset="0"/>
          </a:defRPr>
        </a:defPPr>
      </a:lstStyle>
    </a:lnDef>
  </a:objectDefaults>
  <a:extraClrSchemeLst>
    <a:extraClrScheme>
      <a:clrScheme name="HK Presentation 1">
        <a:dk1>
          <a:srgbClr val="000000"/>
        </a:dk1>
        <a:lt1>
          <a:srgbClr val="FFFFFF"/>
        </a:lt1>
        <a:dk2>
          <a:srgbClr val="000000"/>
        </a:dk2>
        <a:lt2>
          <a:srgbClr val="000000"/>
        </a:lt2>
        <a:accent1>
          <a:srgbClr val="DDDDDD"/>
        </a:accent1>
        <a:accent2>
          <a:srgbClr val="B2B2B2"/>
        </a:accent2>
        <a:accent3>
          <a:srgbClr val="FFFFFF"/>
        </a:accent3>
        <a:accent4>
          <a:srgbClr val="000000"/>
        </a:accent4>
        <a:accent5>
          <a:srgbClr val="EBEBEB"/>
        </a:accent5>
        <a:accent6>
          <a:srgbClr val="A1A1A1"/>
        </a:accent6>
        <a:hlink>
          <a:srgbClr val="969696"/>
        </a:hlink>
        <a:folHlink>
          <a:srgbClr val="777777"/>
        </a:folHlink>
      </a:clrScheme>
      <a:clrMap bg1="lt1" tx1="dk1" bg2="lt2" tx2="dk2" accent1="accent1" accent2="accent2" accent3="accent3" accent4="accent4" accent5="accent5" accent6="accent6" hlink="hlink" folHlink="folHlink"/>
    </a:extraClrScheme>
    <a:extraClrScheme>
      <a:clrScheme name="HK Presentation 2">
        <a:dk1>
          <a:srgbClr val="002E56"/>
        </a:dk1>
        <a:lt1>
          <a:srgbClr val="FFFFFF"/>
        </a:lt1>
        <a:dk2>
          <a:srgbClr val="002E56"/>
        </a:dk2>
        <a:lt2>
          <a:srgbClr val="8693B3"/>
        </a:lt2>
        <a:accent1>
          <a:srgbClr val="E2E2E2"/>
        </a:accent1>
        <a:accent2>
          <a:srgbClr val="3E5FB3"/>
        </a:accent2>
        <a:accent3>
          <a:srgbClr val="FFFFFF"/>
        </a:accent3>
        <a:accent4>
          <a:srgbClr val="002648"/>
        </a:accent4>
        <a:accent5>
          <a:srgbClr val="EEEEEE"/>
        </a:accent5>
        <a:accent6>
          <a:srgbClr val="3755A2"/>
        </a:accent6>
        <a:hlink>
          <a:srgbClr val="5886FE"/>
        </a:hlink>
        <a:folHlink>
          <a:srgbClr val="BFD1FF"/>
        </a:folHlink>
      </a:clrScheme>
      <a:clrMap bg1="lt1" tx1="dk1" bg2="lt2" tx2="dk2" accent1="accent1" accent2="accent2" accent3="accent3" accent4="accent4" accent5="accent5" accent6="accent6" hlink="hlink" folHlink="folHlink"/>
    </a:extraClrScheme>
    <a:extraClrScheme>
      <a:clrScheme name="HK Presentation 3">
        <a:dk1>
          <a:srgbClr val="002E56"/>
        </a:dk1>
        <a:lt1>
          <a:srgbClr val="FFFFFF"/>
        </a:lt1>
        <a:dk2>
          <a:srgbClr val="002E56"/>
        </a:dk2>
        <a:lt2>
          <a:srgbClr val="B0C4DE"/>
        </a:lt2>
        <a:accent1>
          <a:srgbClr val="E2E2E2"/>
        </a:accent1>
        <a:accent2>
          <a:srgbClr val="3E5FB3"/>
        </a:accent2>
        <a:accent3>
          <a:srgbClr val="FFFFFF"/>
        </a:accent3>
        <a:accent4>
          <a:srgbClr val="002648"/>
        </a:accent4>
        <a:accent5>
          <a:srgbClr val="EEEEEE"/>
        </a:accent5>
        <a:accent6>
          <a:srgbClr val="3755A2"/>
        </a:accent6>
        <a:hlink>
          <a:srgbClr val="8693B3"/>
        </a:hlink>
        <a:folHlink>
          <a:srgbClr val="004686"/>
        </a:folHlink>
      </a:clrScheme>
      <a:clrMap bg1="lt1" tx1="dk1" bg2="lt2" tx2="dk2" accent1="accent1" accent2="accent2" accent3="accent3" accent4="accent4" accent5="accent5" accent6="accent6" hlink="hlink" folHlink="folHlink"/>
    </a:extraClrScheme>
    <a:extraClrScheme>
      <a:clrScheme name="HK Presentation 4">
        <a:dk1>
          <a:srgbClr val="000000"/>
        </a:dk1>
        <a:lt1>
          <a:srgbClr val="FFFFFF"/>
        </a:lt1>
        <a:dk2>
          <a:srgbClr val="000000"/>
        </a:dk2>
        <a:lt2>
          <a:srgbClr val="B0C4DE"/>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
      <a:clrScheme name="HK Presentation 5">
        <a:dk1>
          <a:srgbClr val="000000"/>
        </a:dk1>
        <a:lt1>
          <a:srgbClr val="FFFFFF"/>
        </a:lt1>
        <a:dk2>
          <a:srgbClr val="39893C"/>
        </a:dk2>
        <a:lt2>
          <a:srgbClr val="F1C305"/>
        </a:lt2>
        <a:accent1>
          <a:srgbClr val="0673AE"/>
        </a:accent1>
        <a:accent2>
          <a:srgbClr val="A0CBE5"/>
        </a:accent2>
        <a:accent3>
          <a:srgbClr val="FFFFFF"/>
        </a:accent3>
        <a:accent4>
          <a:srgbClr val="000000"/>
        </a:accent4>
        <a:accent5>
          <a:srgbClr val="AABCD3"/>
        </a:accent5>
        <a:accent6>
          <a:srgbClr val="91B8CF"/>
        </a:accent6>
        <a:hlink>
          <a:srgbClr val="B2BB1E"/>
        </a:hlink>
        <a:folHlink>
          <a:srgbClr val="9193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83504BD73409D40BEB1F76279CE6FAA" ma:contentTypeVersion="0" ma:contentTypeDescription="Create a new document." ma:contentTypeScope="" ma:versionID="dee8d5eff8bfedba714eb441a0f4b3c7">
  <xsd:schema xmlns:xsd="http://www.w3.org/2001/XMLSchema" xmlns:xs="http://www.w3.org/2001/XMLSchema" xmlns:p="http://schemas.microsoft.com/office/2006/metadata/properties" targetNamespace="http://schemas.microsoft.com/office/2006/metadata/properties" ma:root="true" ma:fieldsID="dbec52d60d7f426244e42e870d2185e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8CA383-9E0B-48A5-B0DE-8EBE742C2E1C}"/>
</file>

<file path=customXml/itemProps2.xml><?xml version="1.0" encoding="utf-8"?>
<ds:datastoreItem xmlns:ds="http://schemas.openxmlformats.org/officeDocument/2006/customXml" ds:itemID="{B10AC1D7-AA7F-47A1-AFB5-504C6B48E789}"/>
</file>

<file path=customXml/itemProps3.xml><?xml version="1.0" encoding="utf-8"?>
<ds:datastoreItem xmlns:ds="http://schemas.openxmlformats.org/officeDocument/2006/customXml" ds:itemID="{94EABEE0-8F9B-49FE-9462-7D50F061C68B}"/>
</file>

<file path=docProps/app.xml><?xml version="1.0" encoding="utf-8"?>
<Properties xmlns="http://schemas.openxmlformats.org/officeDocument/2006/extended-properties" xmlns:vt="http://schemas.openxmlformats.org/officeDocument/2006/docPropsVTypes">
  <Template>OGW ppt draft version one - colours</Template>
  <TotalTime>3210</TotalTime>
  <Pages>1</Pages>
  <Words>2971</Words>
  <Application>Microsoft Office PowerPoint</Application>
  <PresentationFormat>Custom</PresentationFormat>
  <Paragraphs>241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OGW ppt draft version one - colours</vt:lpstr>
      <vt:lpstr>Linkages between pricing and demand management</vt:lpstr>
      <vt:lpstr>Key issues</vt:lpstr>
      <vt:lpstr>The importance of price and price structure</vt:lpstr>
      <vt:lpstr>What SMI (AMI) will enable in terms of pricing </vt:lpstr>
      <vt:lpstr>Choices for retailers</vt:lpstr>
      <vt:lpstr>Choices for distributors</vt:lpstr>
      <vt:lpstr>A wide range of new pricing structures is available  </vt:lpstr>
      <vt:lpstr>Possible pricing structures (cont’d) </vt:lpstr>
      <vt:lpstr>Dynamic pricing arrangements shift risk </vt:lpstr>
      <vt:lpstr>Implications of changes in network price structure</vt:lpstr>
      <vt:lpstr>Result</vt:lpstr>
      <vt:lpstr>Customers are likely to have more choices</vt:lpstr>
      <vt:lpstr>What about those who can’t change their profile?</vt:lpstr>
      <vt:lpstr>Next steps for distributors to consider</vt:lpstr>
      <vt:lpstr>AEMC’s strategic focus on DM</vt:lpstr>
      <vt:lpstr>But why the sudden interest in networks for demand response?</vt:lpstr>
      <vt:lpstr>What stops networks from doing DR?</vt:lpstr>
      <vt:lpstr>What can networks do?</vt:lpstr>
      <vt:lpstr>Managing the transition in network pricing </vt:lpstr>
      <vt:lpstr>But it can work</vt:lpstr>
      <vt:lpstr>Impact of load factor on low voltage tariff charged to Retailers</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0</dc:title>
  <dc:creator>lhoch</dc:creator>
  <cp:lastModifiedBy>lhoch</cp:lastModifiedBy>
  <cp:revision>248</cp:revision>
  <cp:lastPrinted>2001-09-17T09:56:58Z</cp:lastPrinted>
  <dcterms:created xsi:type="dcterms:W3CDTF">2011-04-22T22:02:36Z</dcterms:created>
  <dcterms:modified xsi:type="dcterms:W3CDTF">2011-05-17T22:02:57Z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0x010100F83504BD73409D40BEB1F76279CE6FAA</vt:lpwstr>
  </property>
</Properties>
</file>